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9"/>
  </p:notesMasterIdLst>
  <p:handoutMasterIdLst>
    <p:handoutMasterId r:id="rId50"/>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21" r:id="rId40"/>
    <p:sldId id="322" r:id="rId41"/>
    <p:sldId id="323" r:id="rId42"/>
    <p:sldId id="288" r:id="rId43"/>
    <p:sldId id="289" r:id="rId44"/>
    <p:sldId id="320" r:id="rId45"/>
    <p:sldId id="274" r:id="rId46"/>
    <p:sldId id="275" r:id="rId47"/>
    <p:sldId id="329"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85174"/>
  </p:normalViewPr>
  <p:slideViewPr>
    <p:cSldViewPr snapToGrid="0" snapToObjects="1">
      <p:cViewPr varScale="1">
        <p:scale>
          <a:sx n="80" d="100"/>
          <a:sy n="80" d="100"/>
        </p:scale>
        <p:origin x="58" y="18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43</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aharzare/Initial_Projects/blob/main/labs-jupyter-spacex-Data%20wrangling%20(1)(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1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slide" Target="slide15.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&lt;Sahar Zare&gt;</a:t>
            </a:r>
          </a:p>
          <a:p>
            <a:r>
              <a:rPr lang="en-US" dirty="0">
                <a:solidFill>
                  <a:schemeClr val="bg2"/>
                </a:solidFill>
                <a:latin typeface="Abadi" panose="020B0604020104020204" pitchFamily="34" charset="0"/>
                <a:ea typeface="SF Pro" pitchFamily="2" charset="0"/>
                <a:cs typeface="SF Pro" pitchFamily="2" charset="0"/>
              </a:rPr>
              <a:t>&lt;02/12/2023&gt;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7322429" cy="4351338"/>
          </a:xfrm>
          <a:prstGeom prst="rect">
            <a:avLst/>
          </a:prstGeom>
        </p:spPr>
        <p:txBody>
          <a:bodyPr/>
          <a:lstStyle/>
          <a:p>
            <a:r>
              <a:rPr lang="en-US" sz="2200" dirty="0" err="1">
                <a:solidFill>
                  <a:schemeClr val="accent3">
                    <a:lumMod val="25000"/>
                  </a:schemeClr>
                </a:solidFill>
                <a:latin typeface="Abadi" panose="020B0604020104020204" pitchFamily="34" charset="0"/>
              </a:rPr>
              <a:t>Perfome</a:t>
            </a:r>
            <a:r>
              <a:rPr lang="en-US" sz="2200" dirty="0">
                <a:solidFill>
                  <a:schemeClr val="accent3">
                    <a:lumMod val="25000"/>
                  </a:schemeClr>
                </a:solidFill>
                <a:latin typeface="Abadi" panose="020B0604020104020204" pitchFamily="34" charset="0"/>
              </a:rPr>
              <a:t> EDA to find the pattern in data </a:t>
            </a:r>
          </a:p>
          <a:p>
            <a:r>
              <a:rPr lang="en-US" sz="2200" dirty="0">
                <a:solidFill>
                  <a:schemeClr val="accent3">
                    <a:lumMod val="25000"/>
                  </a:schemeClr>
                </a:solidFill>
                <a:latin typeface="Abadi" panose="020B0604020104020204" pitchFamily="34" charset="0"/>
              </a:rPr>
              <a:t>Figure out the number of launches at each site and the occurrence of each orbit</a:t>
            </a:r>
          </a:p>
          <a:p>
            <a:r>
              <a:rPr lang="en-US" sz="2200" dirty="0">
                <a:solidFill>
                  <a:schemeClr val="accent3">
                    <a:lumMod val="25000"/>
                  </a:schemeClr>
                </a:solidFill>
                <a:latin typeface="Abadi" panose="020B0604020104020204" pitchFamily="34" charset="0"/>
              </a:rPr>
              <a:t>Convert data label to o or 1</a:t>
            </a:r>
          </a:p>
          <a:p>
            <a:r>
              <a:rPr lang="en-US" sz="2200" dirty="0">
                <a:solidFill>
                  <a:schemeClr val="accent3">
                    <a:lumMod val="25000"/>
                  </a:schemeClr>
                </a:solidFill>
                <a:latin typeface="Abadi" panose="020B0604020104020204" pitchFamily="34" charset="0"/>
              </a:rPr>
              <a:t>GitHub URL of your completed data wrangling: </a:t>
            </a:r>
            <a:r>
              <a:rPr lang="en-US" sz="2200" dirty="0">
                <a:solidFill>
                  <a:schemeClr val="accent3">
                    <a:lumMod val="25000"/>
                  </a:schemeClr>
                </a:solidFill>
                <a:latin typeface="Abadi" panose="020B0604020104020204" pitchFamily="34" charset="0"/>
                <a:hlinkClick r:id="rId3"/>
              </a:rPr>
              <a:t>https://github.com/saharzare/Initial_Projects/blob/main/labs-jupyter-spacex-Data%20wrangling%20(1)(1).ipynb</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Picture 2">
            <a:extLst>
              <a:ext uri="{FF2B5EF4-FFF2-40B4-BE49-F238E27FC236}">
                <a16:creationId xmlns:a16="http://schemas.microsoft.com/office/drawing/2014/main" id="{AD915574-6678-4238-15C5-1F552AAC8756}"/>
              </a:ext>
            </a:extLst>
          </p:cNvPr>
          <p:cNvPicPr>
            <a:picLocks noChangeAspect="1"/>
          </p:cNvPicPr>
          <p:nvPr/>
        </p:nvPicPr>
        <p:blipFill>
          <a:blip r:embed="rId4"/>
          <a:stretch>
            <a:fillRect/>
          </a:stretch>
        </p:blipFill>
        <p:spPr>
          <a:xfrm>
            <a:off x="8092440" y="1923113"/>
            <a:ext cx="3948694" cy="2859094"/>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1051560" y="586822"/>
            <a:ext cx="3657600"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a:solidFill>
                  <a:schemeClr val="tx1"/>
                </a:solidFill>
                <a:latin typeface="+mj-lt"/>
                <a:ea typeface="+mj-ea"/>
                <a:cs typeface="+mj-cs"/>
              </a:rPr>
              <a:t>EDA with Data Visualization</a:t>
            </a:r>
          </a:p>
        </p:txBody>
      </p:sp>
      <p:sp>
        <p:nvSpPr>
          <p:cNvPr id="17" name="Rectangle 16">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9" name="Rectangle 18">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250106" y="586822"/>
            <a:ext cx="6106742" cy="1645920"/>
          </a:xfrm>
          <a:prstGeom prst="rect">
            <a:avLst/>
          </a:prstGeom>
        </p:spPr>
        <p:txBody>
          <a:bodyPr vert="horz" lIns="91440" tIns="45720" rIns="91440" bIns="45720" rtlCol="0" anchor="ctr">
            <a:normAutofit lnSpcReduction="10000"/>
          </a:bodyPr>
          <a:lstStyle/>
          <a:p>
            <a:pPr>
              <a:spcBef>
                <a:spcPts val="1400"/>
              </a:spcBef>
            </a:pPr>
            <a:r>
              <a:rPr lang="en-US" sz="1800" dirty="0"/>
              <a:t>There are some charts depicting the relationship between different features to define the patterns </a:t>
            </a:r>
          </a:p>
          <a:p>
            <a:pPr>
              <a:spcBef>
                <a:spcPts val="1400"/>
              </a:spcBef>
            </a:pPr>
            <a:r>
              <a:rPr lang="en-US" sz="1800" dirty="0"/>
              <a:t>The link of </a:t>
            </a:r>
            <a:r>
              <a:rPr lang="en-US" sz="1800" dirty="0" err="1"/>
              <a:t>Github</a:t>
            </a:r>
            <a:r>
              <a:rPr lang="en-US" sz="1800" dirty="0"/>
              <a:t> notebook</a:t>
            </a:r>
          </a:p>
          <a:p>
            <a:pPr marL="0" indent="0">
              <a:spcBef>
                <a:spcPts val="1400"/>
              </a:spcBef>
              <a:buNone/>
            </a:pPr>
            <a:r>
              <a:rPr lang="en-US" sz="1800" dirty="0">
                <a:hlinkClick r:id="rId2" action="ppaction://hlinksldjump"/>
              </a:rPr>
              <a:t>https://github.com/saharzare/Initial_Projects/blob/main/jupyter-labs-eda-dataviz%20(2).ipynb</a:t>
            </a:r>
            <a:endParaRPr lang="en-US" sz="1800" dirty="0"/>
          </a:p>
          <a:p>
            <a:endParaRPr lang="en-US" sz="1800" dirty="0"/>
          </a:p>
        </p:txBody>
      </p:sp>
      <p:pic>
        <p:nvPicPr>
          <p:cNvPr id="6" name="Picture 5" descr="Chart, bar chart&#10;&#10;Description automatically generated">
            <a:extLst>
              <a:ext uri="{FF2B5EF4-FFF2-40B4-BE49-F238E27FC236}">
                <a16:creationId xmlns:a16="http://schemas.microsoft.com/office/drawing/2014/main" id="{B87B5D3B-24F7-6F06-D6BE-32D4FBEF6D4D}"/>
              </a:ext>
            </a:extLst>
          </p:cNvPr>
          <p:cNvPicPr>
            <a:picLocks noChangeAspect="1"/>
          </p:cNvPicPr>
          <p:nvPr/>
        </p:nvPicPr>
        <p:blipFill>
          <a:blip r:embed="rId3"/>
          <a:stretch>
            <a:fillRect/>
          </a:stretch>
        </p:blipFill>
        <p:spPr>
          <a:xfrm>
            <a:off x="557783" y="2929655"/>
            <a:ext cx="5481509" cy="3083348"/>
          </a:xfrm>
          <a:prstGeom prst="rect">
            <a:avLst/>
          </a:prstGeom>
        </p:spPr>
      </p:pic>
      <p:pic>
        <p:nvPicPr>
          <p:cNvPr id="8" name="Picture 7" descr="Chart, scatter chart&#10;&#10;Description automatically generated">
            <a:extLst>
              <a:ext uri="{FF2B5EF4-FFF2-40B4-BE49-F238E27FC236}">
                <a16:creationId xmlns:a16="http://schemas.microsoft.com/office/drawing/2014/main" id="{8E6CA2B7-8CE7-72A4-E3E5-61B4FA67BAF5}"/>
              </a:ext>
            </a:extLst>
          </p:cNvPr>
          <p:cNvPicPr>
            <a:picLocks noChangeAspect="1"/>
          </p:cNvPicPr>
          <p:nvPr/>
        </p:nvPicPr>
        <p:blipFill>
          <a:blip r:embed="rId4"/>
          <a:stretch>
            <a:fillRect/>
          </a:stretch>
        </p:blipFill>
        <p:spPr>
          <a:xfrm>
            <a:off x="6198781" y="3932828"/>
            <a:ext cx="5523082" cy="1827892"/>
          </a:xfrm>
          <a:prstGeom prst="rect">
            <a:avLst/>
          </a:prstGeom>
        </p:spPr>
      </p:pic>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610600" y="6356350"/>
            <a:ext cx="2746248"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11</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371" y="1333705"/>
            <a:ext cx="11147669" cy="4985645"/>
          </a:xfrm>
          <a:prstGeom prst="rect">
            <a:avLst/>
          </a:prstGeom>
        </p:spPr>
        <p:txBody>
          <a:bodyPr lIns="91440" tIns="45720" rIns="91440" bIns="45720" anchor="t"/>
          <a:lstStyle/>
          <a:p>
            <a:pPr>
              <a:lnSpc>
                <a:spcPct val="110000"/>
              </a:lnSpc>
              <a:spcBef>
                <a:spcPts val="1400"/>
              </a:spcBef>
              <a:buFont typeface="Arial"/>
              <a:buChar char="•"/>
            </a:pPr>
            <a:r>
              <a:rPr lang="en-US" sz="1200" dirty="0">
                <a:solidFill>
                  <a:schemeClr val="accent3">
                    <a:lumMod val="25000"/>
                  </a:schemeClr>
                </a:solidFill>
                <a:latin typeface="Abadi"/>
              </a:rPr>
              <a:t>load the table using the database console LOAD tool in DB2</a:t>
            </a:r>
          </a:p>
          <a:p>
            <a:pPr>
              <a:lnSpc>
                <a:spcPct val="110000"/>
              </a:lnSpc>
              <a:spcBef>
                <a:spcPts val="1400"/>
              </a:spcBef>
              <a:buFont typeface="Arial"/>
              <a:buChar char="•"/>
            </a:pPr>
            <a:r>
              <a:rPr lang="en-US" sz="1200" dirty="0">
                <a:solidFill>
                  <a:schemeClr val="accent3">
                    <a:lumMod val="25000"/>
                  </a:schemeClr>
                </a:solidFill>
                <a:latin typeface="Abadi"/>
              </a:rPr>
              <a:t>Do exploratory data analysis with the query of SQL to get insights from data, including:</a:t>
            </a:r>
          </a:p>
          <a:p>
            <a:pPr lvl="1">
              <a:lnSpc>
                <a:spcPct val="110000"/>
              </a:lnSpc>
              <a:spcBef>
                <a:spcPts val="1400"/>
              </a:spcBef>
              <a:buFont typeface="Arial"/>
              <a:buChar char="•"/>
            </a:pPr>
            <a:r>
              <a:rPr lang="en-US" sz="1100" dirty="0">
                <a:solidFill>
                  <a:schemeClr val="bg2">
                    <a:lumMod val="50000"/>
                  </a:schemeClr>
                </a:solidFill>
                <a:latin typeface="Abadi"/>
              </a:rPr>
              <a:t>Display the names of the unique launch sites in the space mission</a:t>
            </a:r>
          </a:p>
          <a:p>
            <a:pPr lvl="1">
              <a:lnSpc>
                <a:spcPct val="110000"/>
              </a:lnSpc>
              <a:spcBef>
                <a:spcPts val="1400"/>
              </a:spcBef>
              <a:buFont typeface="Arial"/>
              <a:buChar char="•"/>
            </a:pPr>
            <a:r>
              <a:rPr lang="en-US" sz="1100" dirty="0">
                <a:solidFill>
                  <a:schemeClr val="bg2">
                    <a:lumMod val="50000"/>
                  </a:schemeClr>
                </a:solidFill>
                <a:latin typeface="Abadi"/>
              </a:rPr>
              <a:t>Display 5 records where launch sites begin with the string 'CCA'</a:t>
            </a:r>
          </a:p>
          <a:p>
            <a:pPr lvl="1">
              <a:lnSpc>
                <a:spcPct val="110000"/>
              </a:lnSpc>
              <a:spcBef>
                <a:spcPts val="1400"/>
              </a:spcBef>
              <a:buFont typeface="Arial"/>
              <a:buChar char="•"/>
            </a:pPr>
            <a:r>
              <a:rPr lang="en-US" sz="1100" dirty="0">
                <a:solidFill>
                  <a:schemeClr val="bg2">
                    <a:lumMod val="50000"/>
                  </a:schemeClr>
                </a:solidFill>
                <a:latin typeface="Abadi"/>
              </a:rPr>
              <a:t>Display the total payload mass carried by boosters launched by NASA (CRS)</a:t>
            </a:r>
          </a:p>
          <a:p>
            <a:pPr lvl="1">
              <a:lnSpc>
                <a:spcPct val="110000"/>
              </a:lnSpc>
              <a:spcBef>
                <a:spcPts val="1400"/>
              </a:spcBef>
              <a:buFont typeface="Arial"/>
              <a:buChar char="•"/>
            </a:pPr>
            <a:r>
              <a:rPr lang="en-US" sz="1100" dirty="0">
                <a:solidFill>
                  <a:schemeClr val="bg2">
                    <a:lumMod val="50000"/>
                  </a:schemeClr>
                </a:solidFill>
                <a:latin typeface="Abadi"/>
              </a:rPr>
              <a:t>Display average payload mass carried by booster version F9 v1.1</a:t>
            </a:r>
          </a:p>
          <a:p>
            <a:pPr lvl="1">
              <a:lnSpc>
                <a:spcPct val="110000"/>
              </a:lnSpc>
              <a:spcBef>
                <a:spcPts val="1400"/>
              </a:spcBef>
              <a:buFont typeface="Arial"/>
              <a:buChar char="•"/>
            </a:pPr>
            <a:r>
              <a:rPr lang="en-US" sz="1100" dirty="0">
                <a:solidFill>
                  <a:schemeClr val="bg2">
                    <a:lumMod val="50000"/>
                  </a:schemeClr>
                </a:solidFill>
                <a:latin typeface="Abadi"/>
              </a:rPr>
              <a:t>List the date when the first successful landing outcome in the ground pad was achieved</a:t>
            </a:r>
          </a:p>
          <a:p>
            <a:pPr lvl="1">
              <a:lnSpc>
                <a:spcPct val="110000"/>
              </a:lnSpc>
              <a:spcBef>
                <a:spcPts val="1400"/>
              </a:spcBef>
              <a:buFont typeface="Arial"/>
              <a:buChar char="•"/>
            </a:pPr>
            <a:r>
              <a:rPr lang="en-US" sz="1100" dirty="0">
                <a:solidFill>
                  <a:schemeClr val="bg2">
                    <a:lumMod val="50000"/>
                  </a:schemeClr>
                </a:solidFill>
                <a:latin typeface="Abadi"/>
              </a:rPr>
              <a:t>List the names of the boosters which have success in drone ships and have payload mass greater than 4000 but less than 6000</a:t>
            </a:r>
          </a:p>
          <a:p>
            <a:pPr lvl="1">
              <a:lnSpc>
                <a:spcPct val="110000"/>
              </a:lnSpc>
              <a:spcBef>
                <a:spcPts val="1400"/>
              </a:spcBef>
              <a:buFont typeface="Arial"/>
              <a:buChar char="•"/>
            </a:pPr>
            <a:r>
              <a:rPr lang="en-US" sz="1100" dirty="0">
                <a:solidFill>
                  <a:schemeClr val="bg2">
                    <a:lumMod val="50000"/>
                  </a:schemeClr>
                </a:solidFill>
                <a:latin typeface="Abadi"/>
              </a:rPr>
              <a:t>List the total number of successful and failed mission outcomes</a:t>
            </a:r>
          </a:p>
          <a:p>
            <a:pPr lvl="1">
              <a:lnSpc>
                <a:spcPct val="110000"/>
              </a:lnSpc>
              <a:spcBef>
                <a:spcPts val="1400"/>
              </a:spcBef>
              <a:buFont typeface="Arial"/>
              <a:buChar char="•"/>
            </a:pPr>
            <a:r>
              <a:rPr lang="en-US" sz="1100" dirty="0">
                <a:solidFill>
                  <a:schemeClr val="bg2">
                    <a:lumMod val="50000"/>
                  </a:schemeClr>
                </a:solidFill>
                <a:latin typeface="Abadi"/>
              </a:rPr>
              <a:t>List the names of the </a:t>
            </a:r>
            <a:r>
              <a:rPr lang="en-US" sz="1100" dirty="0" err="1">
                <a:solidFill>
                  <a:schemeClr val="bg2">
                    <a:lumMod val="50000"/>
                  </a:schemeClr>
                </a:solidFill>
                <a:latin typeface="Abadi"/>
              </a:rPr>
              <a:t>booster_versions</a:t>
            </a:r>
            <a:r>
              <a:rPr lang="en-US" sz="1100" dirty="0">
                <a:solidFill>
                  <a:schemeClr val="bg2">
                    <a:lumMod val="50000"/>
                  </a:schemeClr>
                </a:solidFill>
                <a:latin typeface="Abadi"/>
              </a:rPr>
              <a:t> which have carried the maximum payload mass. Use a subquery</a:t>
            </a:r>
          </a:p>
          <a:p>
            <a:pPr lvl="1">
              <a:lnSpc>
                <a:spcPct val="110000"/>
              </a:lnSpc>
              <a:spcBef>
                <a:spcPts val="1400"/>
              </a:spcBef>
              <a:buFont typeface="Arial"/>
              <a:buChar char="•"/>
            </a:pPr>
            <a:r>
              <a:rPr lang="en-US" sz="1100" dirty="0">
                <a:solidFill>
                  <a:schemeClr val="bg2">
                    <a:lumMod val="50000"/>
                  </a:schemeClr>
                </a:solidFill>
                <a:latin typeface="Abadi"/>
              </a:rPr>
              <a:t>List the records which will display the month names, failure </a:t>
            </a:r>
            <a:r>
              <a:rPr lang="en-US" sz="1100" dirty="0" err="1">
                <a:solidFill>
                  <a:schemeClr val="bg2">
                    <a:lumMod val="50000"/>
                  </a:schemeClr>
                </a:solidFill>
                <a:latin typeface="Abadi"/>
              </a:rPr>
              <a:t>landing_outcomes</a:t>
            </a:r>
            <a:r>
              <a:rPr lang="en-US" sz="1100" dirty="0">
                <a:solidFill>
                  <a:schemeClr val="bg2">
                    <a:lumMod val="50000"/>
                  </a:schemeClr>
                </a:solidFill>
                <a:latin typeface="Abadi"/>
              </a:rPr>
              <a:t> in drone ship ,booster versions, </a:t>
            </a:r>
            <a:r>
              <a:rPr lang="en-US" sz="1100" dirty="0" err="1">
                <a:solidFill>
                  <a:schemeClr val="bg2">
                    <a:lumMod val="50000"/>
                  </a:schemeClr>
                </a:solidFill>
                <a:latin typeface="Abadi"/>
              </a:rPr>
              <a:t>launch_site</a:t>
            </a:r>
            <a:r>
              <a:rPr lang="en-US" sz="1100" dirty="0">
                <a:solidFill>
                  <a:schemeClr val="bg2">
                    <a:lumMod val="50000"/>
                  </a:schemeClr>
                </a:solidFill>
                <a:latin typeface="Abadi"/>
              </a:rPr>
              <a:t> for the months in year 2015</a:t>
            </a:r>
          </a:p>
          <a:p>
            <a:pPr lvl="1">
              <a:lnSpc>
                <a:spcPct val="110000"/>
              </a:lnSpc>
              <a:spcBef>
                <a:spcPts val="1400"/>
              </a:spcBef>
              <a:buFont typeface="Arial"/>
              <a:buChar char="•"/>
            </a:pPr>
            <a:r>
              <a:rPr lang="en-US" sz="1100" dirty="0">
                <a:solidFill>
                  <a:schemeClr val="bg2">
                    <a:lumMod val="50000"/>
                  </a:schemeClr>
                </a:solidFill>
                <a:latin typeface="Abadi"/>
              </a:rPr>
              <a:t>Rank the count of successful </a:t>
            </a:r>
            <a:r>
              <a:rPr lang="en-US" sz="1100" dirty="0" err="1">
                <a:solidFill>
                  <a:schemeClr val="bg2">
                    <a:lumMod val="50000"/>
                  </a:schemeClr>
                </a:solidFill>
                <a:latin typeface="Abadi"/>
              </a:rPr>
              <a:t>landing_outcomes</a:t>
            </a:r>
            <a:r>
              <a:rPr lang="en-US" sz="1100" dirty="0">
                <a:solidFill>
                  <a:schemeClr val="bg2">
                    <a:lumMod val="50000"/>
                  </a:schemeClr>
                </a:solidFill>
                <a:latin typeface="Abadi"/>
              </a:rPr>
              <a:t> between the date 2010-06-04 and 2017-03-20 in descending order</a:t>
            </a:r>
          </a:p>
          <a:p>
            <a:pPr>
              <a:lnSpc>
                <a:spcPct val="100000"/>
              </a:lnSpc>
              <a:spcBef>
                <a:spcPts val="1400"/>
              </a:spcBef>
            </a:pPr>
            <a:r>
              <a:rPr lang="en-US" sz="1200" dirty="0">
                <a:solidFill>
                  <a:schemeClr val="accent3">
                    <a:lumMod val="25000"/>
                  </a:schemeClr>
                </a:solidFill>
                <a:latin typeface="Abadi"/>
              </a:rPr>
              <a:t>GitHub URL of completed EDA with SQL notebook: </a:t>
            </a:r>
            <a:r>
              <a:rPr lang="en-US" sz="1000" dirty="0">
                <a:solidFill>
                  <a:schemeClr val="accent3">
                    <a:lumMod val="25000"/>
                  </a:schemeClr>
                </a:solidFill>
                <a:latin typeface="Abadi" panose="020B0604020104020204" pitchFamily="34" charset="0"/>
                <a:hlinkClick r:id="rId3" action="ppaction://hlinksldjump"/>
              </a:rPr>
              <a:t>https://github.com/saharzare/Initial_Projects/blob/main/EDA%20with%20SQL.ipynb</a:t>
            </a:r>
            <a:endParaRPr lang="en-US" sz="1000" dirty="0">
              <a:solidFill>
                <a:schemeClr val="accent3">
                  <a:lumMod val="25000"/>
                </a:schemeClr>
              </a:solidFill>
              <a:latin typeface="Abadi" panose="020B0604020104020204" pitchFamily="34" charset="0"/>
            </a:endParaRPr>
          </a:p>
          <a:p>
            <a:endParaRPr lang="en-US" sz="1600" dirty="0"/>
          </a:p>
          <a:p>
            <a:endParaRPr lang="en-US" sz="1600" dirty="0"/>
          </a:p>
          <a:p>
            <a:endParaRPr lang="en-US" sz="16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rtl="0"/>
            <a:r>
              <a:rPr lang="en-US" sz="1800" dirty="0"/>
              <a:t>The launch success rate depends on many features like payload mass, orbit type, and the location and proximities of a launch site, i.e., the initial position of rocket trajectories. Finding an optimal location for building a launch site certainly involves many factors it is possible to discover by analyzing the existing launch site locations with answering the questions like:</a:t>
            </a:r>
          </a:p>
          <a:p>
            <a:pPr>
              <a:buFont typeface="Arial" panose="020B0604020202020204" pitchFamily="34" charset="0"/>
              <a:buChar char="•"/>
            </a:pPr>
            <a:r>
              <a:rPr lang="en-US" sz="1800" dirty="0"/>
              <a:t>Are all launch sites in proximity to the Equator line?</a:t>
            </a:r>
          </a:p>
          <a:p>
            <a:pPr>
              <a:buFont typeface="Arial" panose="020B0604020202020204" pitchFamily="34" charset="0"/>
              <a:buChar char="•"/>
            </a:pPr>
            <a:r>
              <a:rPr lang="en-US" sz="1800" dirty="0"/>
              <a:t>Are all launch sites in very close proximity to the coast?</a:t>
            </a:r>
          </a:p>
          <a:p>
            <a:r>
              <a:rPr lang="en-US" altLang="en-US" sz="1800" dirty="0"/>
              <a:t>create markers for all launch records. If a launch was successful (class=1), then we use a green marker and if a launch failed, we use a red marker (class=0)</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800" dirty="0"/>
              <a:t>Note that a launch only happens in one of the four launch sites, which means many launch records will have the exact same coordinate. Marker clusters can be a good way to simplify a map containing many markers having the same coordinate.</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800" dirty="0"/>
              <a:t>Here is a link to figure out the use of the Folium library in GitHub: </a:t>
            </a:r>
          </a:p>
          <a:p>
            <a:r>
              <a:rPr lang="en-US" sz="1800" dirty="0">
                <a:hlinkClick r:id="rId3" action="ppaction://hlinksldjump"/>
              </a:rPr>
              <a:t>https://github.com/saharzare/Initial_Projects/blob/main/lab_jupyter_launch_site_location(1).ipynb</a:t>
            </a:r>
            <a:endParaRPr lang="en-US" altLang="en-US" sz="1800" dirty="0"/>
          </a:p>
          <a:p>
            <a:pPr>
              <a:buFont typeface="Arial" panose="020B0604020202020204" pitchFamily="34" charset="0"/>
              <a:buChar char="•"/>
            </a:pPr>
            <a:endParaRPr lang="en-US" sz="1800" dirty="0"/>
          </a:p>
          <a:p>
            <a:endParaRPr lang="en-US" sz="32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336643" cy="4351338"/>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 the cleaned data frames by using the libraries of pandas and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transformed data to standard one and split data to train and test datasets.</a:t>
            </a:r>
          </a:p>
          <a:p>
            <a:pPr>
              <a:lnSpc>
                <a:spcPct val="100000"/>
              </a:lnSpc>
              <a:spcBef>
                <a:spcPts val="1400"/>
              </a:spcBef>
            </a:pPr>
            <a:r>
              <a:rPr lang="en-US" sz="2200" dirty="0">
                <a:solidFill>
                  <a:schemeClr val="accent3">
                    <a:lumMod val="25000"/>
                  </a:schemeClr>
                </a:solidFill>
                <a:latin typeface="Abadi" panose="020B0604020104020204" pitchFamily="34" charset="0"/>
              </a:rPr>
              <a:t>We train our models with training datasets and tuned hyperparameters</a:t>
            </a:r>
          </a:p>
          <a:p>
            <a:pPr>
              <a:lnSpc>
                <a:spcPct val="100000"/>
              </a:lnSpc>
              <a:spcBef>
                <a:spcPts val="1400"/>
              </a:spcBef>
            </a:pPr>
            <a:r>
              <a:rPr lang="en-US" sz="2200" dirty="0">
                <a:solidFill>
                  <a:schemeClr val="accent3">
                    <a:lumMod val="25000"/>
                  </a:schemeClr>
                </a:solidFill>
                <a:latin typeface="Abadi" panose="020B0604020104020204" pitchFamily="34" charset="0"/>
              </a:rPr>
              <a:t>We import confusion metrics from the </a:t>
            </a:r>
            <a:r>
              <a:rPr lang="en-US" sz="2200" dirty="0" err="1">
                <a:solidFill>
                  <a:schemeClr val="accent3">
                    <a:lumMod val="25000"/>
                  </a:schemeClr>
                </a:solidFill>
                <a:latin typeface="Abadi" panose="020B0604020104020204" pitchFamily="34" charset="0"/>
              </a:rPr>
              <a:t>sklearn</a:t>
            </a:r>
            <a:r>
              <a:rPr lang="en-US" sz="2200" dirty="0">
                <a:solidFill>
                  <a:schemeClr val="accent3">
                    <a:lumMod val="25000"/>
                  </a:schemeClr>
                </a:solidFill>
                <a:latin typeface="Abadi" panose="020B0604020104020204" pitchFamily="34" charset="0"/>
              </a:rPr>
              <a:t> library to check the accuracy of models to find the best practiced model </a:t>
            </a:r>
          </a:p>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predictive analysis lab: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ction="ppaction://hlinksldjump"/>
              </a:rPr>
              <a:t>https://github.com/saharzare/Initial_Projects/blob/main/SpaceX_Machine%20Learning%20Prediction_Part_5%20(2).ipynb</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7" name="Content Placeholder 4">
            <a:extLst>
              <a:ext uri="{FF2B5EF4-FFF2-40B4-BE49-F238E27FC236}">
                <a16:creationId xmlns:a16="http://schemas.microsoft.com/office/drawing/2014/main" id="{967918CC-0E83-4492-13CE-B0074D65F9D7}"/>
              </a:ext>
            </a:extLst>
          </p:cNvPr>
          <p:cNvSpPr txBox="1">
            <a:spLocks/>
          </p:cNvSpPr>
          <p:nvPr/>
        </p:nvSpPr>
        <p:spPr>
          <a:xfrm>
            <a:off x="7511720" y="1491110"/>
            <a:ext cx="4315337"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8" name="Rectangle: Rounded Corners 7">
            <a:extLst>
              <a:ext uri="{FF2B5EF4-FFF2-40B4-BE49-F238E27FC236}">
                <a16:creationId xmlns:a16="http://schemas.microsoft.com/office/drawing/2014/main" id="{99069F72-962F-F67E-6452-2A4475512BEC}"/>
              </a:ext>
            </a:extLst>
          </p:cNvPr>
          <p:cNvSpPr/>
          <p:nvPr/>
        </p:nvSpPr>
        <p:spPr>
          <a:xfrm>
            <a:off x="9178089" y="1491110"/>
            <a:ext cx="1403684" cy="4613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Raw dataset</a:t>
            </a:r>
          </a:p>
        </p:txBody>
      </p:sp>
      <p:sp>
        <p:nvSpPr>
          <p:cNvPr id="9" name="Rectangle: Rounded Corners 8">
            <a:extLst>
              <a:ext uri="{FF2B5EF4-FFF2-40B4-BE49-F238E27FC236}">
                <a16:creationId xmlns:a16="http://schemas.microsoft.com/office/drawing/2014/main" id="{F0CC9165-861C-8F03-C0BA-11BFC45A48DB}"/>
              </a:ext>
            </a:extLst>
          </p:cNvPr>
          <p:cNvSpPr/>
          <p:nvPr/>
        </p:nvSpPr>
        <p:spPr>
          <a:xfrm>
            <a:off x="8975454" y="2284404"/>
            <a:ext cx="1848853" cy="5986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preprocessing</a:t>
            </a:r>
          </a:p>
        </p:txBody>
      </p:sp>
      <p:sp>
        <p:nvSpPr>
          <p:cNvPr id="10" name="Rectangle: Single Corner Snipped 9">
            <a:extLst>
              <a:ext uri="{FF2B5EF4-FFF2-40B4-BE49-F238E27FC236}">
                <a16:creationId xmlns:a16="http://schemas.microsoft.com/office/drawing/2014/main" id="{336439BC-FEB0-EFE7-2713-6D1C6451C985}"/>
              </a:ext>
            </a:extLst>
          </p:cNvPr>
          <p:cNvSpPr/>
          <p:nvPr/>
        </p:nvSpPr>
        <p:spPr>
          <a:xfrm>
            <a:off x="8280467" y="3485142"/>
            <a:ext cx="1283369" cy="595765"/>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Training set</a:t>
            </a:r>
          </a:p>
        </p:txBody>
      </p:sp>
      <p:sp>
        <p:nvSpPr>
          <p:cNvPr id="11" name="Rectangle: Single Corner Snipped 10">
            <a:extLst>
              <a:ext uri="{FF2B5EF4-FFF2-40B4-BE49-F238E27FC236}">
                <a16:creationId xmlns:a16="http://schemas.microsoft.com/office/drawing/2014/main" id="{50077F35-52B2-9723-BFA3-459BFAD0CA23}"/>
              </a:ext>
            </a:extLst>
          </p:cNvPr>
          <p:cNvSpPr/>
          <p:nvPr/>
        </p:nvSpPr>
        <p:spPr>
          <a:xfrm>
            <a:off x="10288789" y="3476913"/>
            <a:ext cx="960625" cy="595765"/>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Test set</a:t>
            </a:r>
          </a:p>
        </p:txBody>
      </p:sp>
      <p:sp>
        <p:nvSpPr>
          <p:cNvPr id="12" name="Rectangle: Rounded Corners 11">
            <a:extLst>
              <a:ext uri="{FF2B5EF4-FFF2-40B4-BE49-F238E27FC236}">
                <a16:creationId xmlns:a16="http://schemas.microsoft.com/office/drawing/2014/main" id="{FF6F3EF1-4409-8977-E5C6-5E33396CC2B1}"/>
              </a:ext>
            </a:extLst>
          </p:cNvPr>
          <p:cNvSpPr/>
          <p:nvPr/>
        </p:nvSpPr>
        <p:spPr>
          <a:xfrm>
            <a:off x="9055679" y="4581705"/>
            <a:ext cx="1848853" cy="5986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ML models</a:t>
            </a:r>
          </a:p>
        </p:txBody>
      </p:sp>
      <p:sp>
        <p:nvSpPr>
          <p:cNvPr id="13" name="Oval 12">
            <a:extLst>
              <a:ext uri="{FF2B5EF4-FFF2-40B4-BE49-F238E27FC236}">
                <a16:creationId xmlns:a16="http://schemas.microsoft.com/office/drawing/2014/main" id="{61BBA20A-84F6-76CF-D223-6B9F77903023}"/>
              </a:ext>
            </a:extLst>
          </p:cNvPr>
          <p:cNvSpPr/>
          <p:nvPr/>
        </p:nvSpPr>
        <p:spPr>
          <a:xfrm>
            <a:off x="9248183" y="5560487"/>
            <a:ext cx="1576124" cy="8198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Predicted outcomes</a:t>
            </a:r>
          </a:p>
        </p:txBody>
      </p:sp>
      <p:cxnSp>
        <p:nvCxnSpPr>
          <p:cNvPr id="15" name="Straight Arrow Connector 14">
            <a:extLst>
              <a:ext uri="{FF2B5EF4-FFF2-40B4-BE49-F238E27FC236}">
                <a16:creationId xmlns:a16="http://schemas.microsoft.com/office/drawing/2014/main" id="{7188BAAC-FA72-2748-4931-952A357FD657}"/>
              </a:ext>
            </a:extLst>
          </p:cNvPr>
          <p:cNvCxnSpPr>
            <a:cxnSpLocks/>
            <a:stCxn id="8" idx="2"/>
            <a:endCxn id="9" idx="0"/>
          </p:cNvCxnSpPr>
          <p:nvPr/>
        </p:nvCxnSpPr>
        <p:spPr>
          <a:xfrm>
            <a:off x="9879931" y="1952475"/>
            <a:ext cx="19950" cy="331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32E67311-02F9-EA97-D600-E4A95A502A76}"/>
              </a:ext>
            </a:extLst>
          </p:cNvPr>
          <p:cNvCxnSpPr>
            <a:cxnSpLocks/>
            <a:stCxn id="9" idx="2"/>
          </p:cNvCxnSpPr>
          <p:nvPr/>
        </p:nvCxnSpPr>
        <p:spPr>
          <a:xfrm rot="5400000">
            <a:off x="9056454" y="2637600"/>
            <a:ext cx="597998" cy="10888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9A01CD23-3487-EC41-2DA3-E79786103269}"/>
              </a:ext>
            </a:extLst>
          </p:cNvPr>
          <p:cNvCxnSpPr>
            <a:cxnSpLocks/>
            <a:stCxn id="9" idx="2"/>
            <a:endCxn id="11" idx="3"/>
          </p:cNvCxnSpPr>
          <p:nvPr/>
        </p:nvCxnSpPr>
        <p:spPr>
          <a:xfrm rot="16200000" flipH="1">
            <a:off x="10037549" y="2745360"/>
            <a:ext cx="593884" cy="86922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8DB8D64F-429F-7552-EB63-4E19AFED941C}"/>
              </a:ext>
            </a:extLst>
          </p:cNvPr>
          <p:cNvCxnSpPr>
            <a:cxnSpLocks/>
            <a:endCxn id="12" idx="0"/>
          </p:cNvCxnSpPr>
          <p:nvPr/>
        </p:nvCxnSpPr>
        <p:spPr>
          <a:xfrm rot="16200000" flipH="1">
            <a:off x="9143109" y="3744707"/>
            <a:ext cx="504913" cy="116908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0134D32B-F74B-649A-6667-27741C230A66}"/>
              </a:ext>
            </a:extLst>
          </p:cNvPr>
          <p:cNvCxnSpPr>
            <a:cxnSpLocks/>
            <a:stCxn id="11" idx="1"/>
            <a:endCxn id="12" idx="0"/>
          </p:cNvCxnSpPr>
          <p:nvPr/>
        </p:nvCxnSpPr>
        <p:spPr>
          <a:xfrm rot="5400000">
            <a:off x="10120091" y="3932693"/>
            <a:ext cx="509027" cy="78899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CFCC4C8-5422-5E18-14B1-A19AEC47C854}"/>
              </a:ext>
            </a:extLst>
          </p:cNvPr>
          <p:cNvCxnSpPr/>
          <p:nvPr/>
        </p:nvCxnSpPr>
        <p:spPr>
          <a:xfrm>
            <a:off x="10016197" y="5074697"/>
            <a:ext cx="0" cy="5118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Flight Number vs. Launch Site</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048213" y="1012274"/>
            <a:ext cx="6737658" cy="1867618"/>
          </a:xfrm>
          <a:prstGeom prst="rect">
            <a:avLst/>
          </a:prstGeom>
        </p:spPr>
        <p:txBody>
          <a:bodyPr vert="horz" lIns="91440" tIns="45720" rIns="91440" bIns="45720" rtlCol="0" anchor="ctr">
            <a:normAutofit fontScale="92500" lnSpcReduction="10000"/>
          </a:bodyPr>
          <a:lstStyle/>
          <a:p>
            <a:pPr>
              <a:spcBef>
                <a:spcPts val="1400"/>
              </a:spcBef>
            </a:pPr>
            <a:r>
              <a:rPr lang="en-US" sz="2200" dirty="0"/>
              <a:t>The more Flight Number the higher chance of successful landing at the Launch Site.</a:t>
            </a:r>
          </a:p>
          <a:p>
            <a:pPr>
              <a:spcBef>
                <a:spcPts val="1400"/>
              </a:spcBef>
            </a:pPr>
            <a:r>
              <a:rPr lang="en-US" sz="2200" dirty="0"/>
              <a:t>33% of total successful landing is </a:t>
            </a:r>
            <a:r>
              <a:rPr lang="en-US" altLang="en-US" sz="2200" dirty="0"/>
              <a:t>CCAFS SLC 40 </a:t>
            </a:r>
          </a:p>
          <a:p>
            <a:pPr>
              <a:spcBef>
                <a:spcPts val="1400"/>
              </a:spcBef>
            </a:pPr>
            <a:r>
              <a:rPr lang="en-US" sz="2200" dirty="0"/>
              <a:t>21% of </a:t>
            </a:r>
            <a:r>
              <a:rPr lang="en-US" altLang="en-US" sz="2200" dirty="0"/>
              <a:t>KSC LC 39A has the probability of class 1</a:t>
            </a:r>
          </a:p>
          <a:p>
            <a:pPr>
              <a:spcBef>
                <a:spcPts val="1400"/>
              </a:spcBef>
            </a:pPr>
            <a:r>
              <a:rPr lang="en-US" sz="2200" dirty="0"/>
              <a:t>12% of </a:t>
            </a:r>
            <a:r>
              <a:rPr lang="en-US" altLang="en-US" sz="2200" dirty="0"/>
              <a:t>KSC LC 39A has the probability of class 1</a:t>
            </a:r>
          </a:p>
          <a:p>
            <a:pPr>
              <a:spcBef>
                <a:spcPts val="1400"/>
              </a:spcBef>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a:spcBef>
                <a:spcPts val="1400"/>
              </a:spcBef>
            </a:pPr>
            <a:endParaRPr lang="en-US" sz="1800" dirty="0"/>
          </a:p>
          <a:p>
            <a:pPr marL="0" indent="0">
              <a:spcBef>
                <a:spcPts val="1400"/>
              </a:spcBef>
              <a:buNone/>
            </a:pPr>
            <a:endParaRPr lang="en-US" sz="1800" dirty="0"/>
          </a:p>
        </p:txBody>
      </p:sp>
      <p:pic>
        <p:nvPicPr>
          <p:cNvPr id="6" name="Picture 5" descr="A picture containing food, dish, colorful, soup&#10;&#10;Description automatically generated">
            <a:extLst>
              <a:ext uri="{FF2B5EF4-FFF2-40B4-BE49-F238E27FC236}">
                <a16:creationId xmlns:a16="http://schemas.microsoft.com/office/drawing/2014/main" id="{83B2D889-6A7E-0385-7B06-27801456D417}"/>
              </a:ext>
            </a:extLst>
          </p:cNvPr>
          <p:cNvPicPr>
            <a:picLocks noChangeAspect="1"/>
          </p:cNvPicPr>
          <p:nvPr/>
        </p:nvPicPr>
        <p:blipFill>
          <a:blip r:embed="rId2"/>
          <a:stretch>
            <a:fillRect/>
          </a:stretch>
        </p:blipFill>
        <p:spPr>
          <a:xfrm>
            <a:off x="259288" y="3429000"/>
            <a:ext cx="11673424" cy="2276318"/>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18</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C9B446A-6343-4E56-90BA-061E4DDF0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Freeform: Shape 12">
            <a:extLst>
              <a:ext uri="{FF2B5EF4-FFF2-40B4-BE49-F238E27FC236}">
                <a16:creationId xmlns:a16="http://schemas.microsoft.com/office/drawing/2014/main" id="{3EC72A1B-03D3-499C-B4BF-AC68EEC22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Freeform: Shape 14">
            <a:extLst>
              <a:ext uri="{FF2B5EF4-FFF2-40B4-BE49-F238E27FC236}">
                <a16:creationId xmlns:a16="http://schemas.microsoft.com/office/drawing/2014/main" id="{216322C2-3CF0-4D33-BF90-3F384CF6D2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371094" y="1161288"/>
            <a:ext cx="3438144" cy="112471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800" kern="1200">
                <a:solidFill>
                  <a:schemeClr val="tx1"/>
                </a:solidFill>
                <a:latin typeface="+mj-lt"/>
                <a:ea typeface="+mj-ea"/>
                <a:cs typeface="+mj-cs"/>
              </a:rPr>
              <a:t>Payload vs. Launch Site</a:t>
            </a:r>
          </a:p>
        </p:txBody>
      </p:sp>
      <p:sp>
        <p:nvSpPr>
          <p:cNvPr id="17" name="Rectangle 1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375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371094" y="3272476"/>
            <a:ext cx="3880064" cy="1540818"/>
          </a:xfrm>
          <a:prstGeom prst="rect">
            <a:avLst/>
          </a:prstGeom>
        </p:spPr>
        <p:txBody>
          <a:bodyPr vert="horz" lIns="91440" tIns="45720" rIns="91440" bIns="45720" rtlCol="0" anchor="t">
            <a:normAutofit/>
          </a:bodyPr>
          <a:lstStyle/>
          <a:p>
            <a:pPr>
              <a:spcBef>
                <a:spcPts val="1400"/>
              </a:spcBef>
            </a:pPr>
            <a:r>
              <a:rPr lang="en-US" sz="2000" dirty="0"/>
              <a:t>The higher the payload mass the greater probability to land successfully</a:t>
            </a:r>
          </a:p>
        </p:txBody>
      </p:sp>
      <p:pic>
        <p:nvPicPr>
          <p:cNvPr id="6" name="Picture 5" descr="Chart, scatter chart&#10;&#10;Description automatically generated">
            <a:extLst>
              <a:ext uri="{FF2B5EF4-FFF2-40B4-BE49-F238E27FC236}">
                <a16:creationId xmlns:a16="http://schemas.microsoft.com/office/drawing/2014/main" id="{3B87E35B-DFBF-5A36-487F-7ED8C98844C9}"/>
              </a:ext>
            </a:extLst>
          </p:cNvPr>
          <p:cNvPicPr>
            <a:picLocks noChangeAspect="1"/>
          </p:cNvPicPr>
          <p:nvPr/>
        </p:nvPicPr>
        <p:blipFill>
          <a:blip r:embed="rId2"/>
          <a:stretch>
            <a:fillRect/>
          </a:stretch>
        </p:blipFill>
        <p:spPr>
          <a:xfrm>
            <a:off x="4622252" y="2822134"/>
            <a:ext cx="7365235" cy="1991160"/>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692640" y="6356350"/>
            <a:ext cx="2124456"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19</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571301"/>
            <a:ext cx="2309488" cy="2534653"/>
          </a:xfrm>
          <a:prstGeom prst="rect">
            <a:avLst/>
          </a:prstGeom>
        </p:spPr>
        <p:txBody>
          <a:bodyPr>
            <a:normAutofit/>
          </a:bodyPr>
          <a:lstStyle/>
          <a:p>
            <a:pPr marL="0" indent="0">
              <a:lnSpc>
                <a:spcPct val="100000"/>
              </a:lnSpc>
              <a:spcBef>
                <a:spcPts val="1400"/>
              </a:spcBef>
              <a:buNone/>
            </a:pPr>
            <a:r>
              <a:rPr lang="en-CA" sz="2200" dirty="0">
                <a:solidFill>
                  <a:schemeClr val="accent3">
                    <a:lumMod val="25000"/>
                  </a:schemeClr>
                </a:solidFill>
                <a:latin typeface="Abadi" panose="020B0604020104020204" pitchFamily="34" charset="0"/>
              </a:rPr>
              <a:t>There is more chance for the orbits of ES-L1, GEO, HEO and SSO rather than other orbits to land successfully</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238836EB-1114-99D1-C6F8-A5B20FF3502D}"/>
              </a:ext>
            </a:extLst>
          </p:cNvPr>
          <p:cNvPicPr>
            <a:picLocks noChangeAspect="1"/>
          </p:cNvPicPr>
          <p:nvPr/>
        </p:nvPicPr>
        <p:blipFill>
          <a:blip r:embed="rId3"/>
          <a:stretch>
            <a:fillRect/>
          </a:stretch>
        </p:blipFill>
        <p:spPr>
          <a:xfrm>
            <a:off x="3209004" y="1592783"/>
            <a:ext cx="8248968" cy="4633609"/>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630936" y="502920"/>
            <a:ext cx="3419856"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a:solidFill>
                  <a:schemeClr val="tx1"/>
                </a:solidFill>
                <a:latin typeface="+mj-lt"/>
                <a:ea typeface="+mj-ea"/>
                <a:cs typeface="+mj-cs"/>
              </a:rPr>
              <a:t>Payload vs. Orbit Type</a:t>
            </a:r>
          </a:p>
        </p:txBody>
      </p:sp>
      <p:sp>
        <p:nvSpPr>
          <p:cNvPr id="13"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654295" y="502920"/>
            <a:ext cx="6894576" cy="1463040"/>
          </a:xfrm>
          <a:prstGeom prst="rect">
            <a:avLst/>
          </a:prstGeom>
        </p:spPr>
        <p:txBody>
          <a:bodyPr vert="horz" lIns="91440" tIns="45720" rIns="91440" bIns="45720" rtlCol="0" anchor="ctr">
            <a:normAutofit/>
          </a:bodyPr>
          <a:lstStyle/>
          <a:p>
            <a:pPr marL="0" indent="0">
              <a:spcBef>
                <a:spcPts val="1400"/>
              </a:spcBef>
              <a:buNone/>
            </a:pPr>
            <a:r>
              <a:rPr lang="en-US" sz="2000" dirty="0"/>
              <a:t>For high payload mass the successful ladings are related to PO and VELO</a:t>
            </a:r>
          </a:p>
        </p:txBody>
      </p:sp>
      <p:pic>
        <p:nvPicPr>
          <p:cNvPr id="6" name="Picture 5" descr="Chart&#10;&#10;Description automatically generated with medium confidence">
            <a:extLst>
              <a:ext uri="{FF2B5EF4-FFF2-40B4-BE49-F238E27FC236}">
                <a16:creationId xmlns:a16="http://schemas.microsoft.com/office/drawing/2014/main" id="{10BFCA06-00FF-E613-D168-C6B1EEBD13F2}"/>
              </a:ext>
            </a:extLst>
          </p:cNvPr>
          <p:cNvPicPr>
            <a:picLocks noChangeAspect="1"/>
          </p:cNvPicPr>
          <p:nvPr/>
        </p:nvPicPr>
        <p:blipFill>
          <a:blip r:embed="rId2"/>
          <a:stretch>
            <a:fillRect/>
          </a:stretch>
        </p:blipFill>
        <p:spPr>
          <a:xfrm>
            <a:off x="630936" y="3206113"/>
            <a:ext cx="10917936" cy="2128997"/>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630935" y="640080"/>
            <a:ext cx="7791169"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000" kern="1200" dirty="0">
                <a:solidFill>
                  <a:schemeClr val="tx1"/>
                </a:solidFill>
                <a:latin typeface="+mj-lt"/>
                <a:ea typeface="+mj-ea"/>
                <a:cs typeface="+mj-cs"/>
              </a:rPr>
              <a:t>Launch Success Yearly Trend</a:t>
            </a:r>
          </a:p>
        </p:txBody>
      </p:sp>
      <p:sp>
        <p:nvSpPr>
          <p:cNvPr id="13"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69908" y="3530452"/>
            <a:ext cx="3701039" cy="1648755"/>
          </a:xfrm>
          <a:prstGeom prst="rect">
            <a:avLst/>
          </a:prstGeom>
        </p:spPr>
        <p:txBody>
          <a:bodyPr vert="horz" lIns="91440" tIns="45720" rIns="91440" bIns="45720" rtlCol="0" anchor="t">
            <a:normAutofit/>
          </a:bodyPr>
          <a:lstStyle/>
          <a:p>
            <a:pPr>
              <a:spcBef>
                <a:spcPts val="1400"/>
              </a:spcBef>
            </a:pPr>
            <a:r>
              <a:rPr lang="en-US" sz="2000" dirty="0"/>
              <a:t>The graph illustrates the growth trend in launch success between 2013 to 2020.</a:t>
            </a:r>
            <a:endParaRPr lang="en-US" dirty="0"/>
          </a:p>
        </p:txBody>
      </p:sp>
      <p:pic>
        <p:nvPicPr>
          <p:cNvPr id="6" name="Picture 5" descr="Icon&#10;&#10;Description automatically generated">
            <a:extLst>
              <a:ext uri="{FF2B5EF4-FFF2-40B4-BE49-F238E27FC236}">
                <a16:creationId xmlns:a16="http://schemas.microsoft.com/office/drawing/2014/main" id="{FDB7DEF1-AEB5-0467-8E75-9ADCD7B7CFCA}"/>
              </a:ext>
            </a:extLst>
          </p:cNvPr>
          <p:cNvPicPr>
            <a:picLocks noChangeAspect="1"/>
          </p:cNvPicPr>
          <p:nvPr/>
        </p:nvPicPr>
        <p:blipFill>
          <a:blip r:embed="rId2"/>
          <a:stretch>
            <a:fillRect/>
          </a:stretch>
        </p:blipFill>
        <p:spPr>
          <a:xfrm>
            <a:off x="4492095" y="2372868"/>
            <a:ext cx="7086602" cy="382676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572493" y="238539"/>
            <a:ext cx="11018520" cy="143441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a:solidFill>
                  <a:schemeClr val="tx1"/>
                </a:solidFill>
                <a:latin typeface="+mj-lt"/>
                <a:ea typeface="+mj-ea"/>
                <a:cs typeface="+mj-cs"/>
              </a:rPr>
              <a:t>All Launch Site Names</a:t>
            </a:r>
          </a:p>
        </p:txBody>
      </p:sp>
      <p:sp>
        <p:nvSpPr>
          <p:cNvPr id="1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43338" y="3650735"/>
            <a:ext cx="6713552" cy="1274191"/>
          </a:xfrm>
          <a:prstGeom prst="rect">
            <a:avLst/>
          </a:prstGeom>
        </p:spPr>
        <p:txBody>
          <a:bodyPr vert="horz" lIns="91440" tIns="45720" rIns="91440" bIns="45720" rtlCol="0" anchor="t">
            <a:normAutofit/>
          </a:bodyPr>
          <a:lstStyle/>
          <a:p>
            <a:pPr>
              <a:spcBef>
                <a:spcPts val="1400"/>
              </a:spcBef>
            </a:pPr>
            <a:r>
              <a:rPr lang="en-US" sz="2200" dirty="0"/>
              <a:t>The names of the unique launch sites are presented by use of distinct in SQL</a:t>
            </a:r>
          </a:p>
        </p:txBody>
      </p:sp>
      <p:pic>
        <p:nvPicPr>
          <p:cNvPr id="6" name="Picture 5">
            <a:extLst>
              <a:ext uri="{FF2B5EF4-FFF2-40B4-BE49-F238E27FC236}">
                <a16:creationId xmlns:a16="http://schemas.microsoft.com/office/drawing/2014/main" id="{DDC3176E-7955-0BEE-DC18-70A6411432B7}"/>
              </a:ext>
            </a:extLst>
          </p:cNvPr>
          <p:cNvPicPr>
            <a:picLocks noChangeAspect="1"/>
          </p:cNvPicPr>
          <p:nvPr/>
        </p:nvPicPr>
        <p:blipFill rotWithShape="1">
          <a:blip r:embed="rId2"/>
          <a:srcRect t="1486" r="1" b="4819"/>
          <a:stretch/>
        </p:blipFill>
        <p:spPr>
          <a:xfrm>
            <a:off x="8312048" y="2459101"/>
            <a:ext cx="2743200" cy="2851401"/>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23</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Launch Site Names Begin with 'CCA'</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800" dirty="0"/>
              <a:t>We Find 5 records where launch sites begin with `CCA`</a:t>
            </a:r>
          </a:p>
        </p:txBody>
      </p:sp>
      <p:pic>
        <p:nvPicPr>
          <p:cNvPr id="6" name="Picture 5" descr="Graphical user interface, text&#10;&#10;Description automatically generated">
            <a:extLst>
              <a:ext uri="{FF2B5EF4-FFF2-40B4-BE49-F238E27FC236}">
                <a16:creationId xmlns:a16="http://schemas.microsoft.com/office/drawing/2014/main" id="{0F0E2658-3CC1-6635-71E0-AE1709904162}"/>
              </a:ext>
            </a:extLst>
          </p:cNvPr>
          <p:cNvPicPr>
            <a:picLocks noChangeAspect="1"/>
          </p:cNvPicPr>
          <p:nvPr/>
        </p:nvPicPr>
        <p:blipFill>
          <a:blip r:embed="rId2"/>
          <a:stretch>
            <a:fillRect/>
          </a:stretch>
        </p:blipFill>
        <p:spPr>
          <a:xfrm>
            <a:off x="1054261" y="2734056"/>
            <a:ext cx="10171869" cy="3483864"/>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24</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0">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1008184" y="174032"/>
            <a:ext cx="10175631" cy="11118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kern="1200">
                <a:solidFill>
                  <a:schemeClr val="tx1"/>
                </a:solidFill>
                <a:latin typeface="+mj-lt"/>
                <a:ea typeface="+mj-ea"/>
                <a:cs typeface="+mj-cs"/>
              </a:rPr>
              <a:t>Total Payload Mass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08184" y="1459907"/>
            <a:ext cx="10175630" cy="767904"/>
          </a:xfrm>
          <a:prstGeom prst="rect">
            <a:avLst/>
          </a:prstGeom>
        </p:spPr>
        <p:txBody>
          <a:bodyPr vert="horz" lIns="91440" tIns="45720" rIns="91440" bIns="45720" rtlCol="0" anchor="ctr">
            <a:normAutofit/>
          </a:bodyPr>
          <a:lstStyle/>
          <a:p>
            <a:pPr algn="ctr">
              <a:spcBef>
                <a:spcPts val="1400"/>
              </a:spcBef>
            </a:pPr>
            <a:r>
              <a:rPr lang="en-US" sz="1700" dirty="0"/>
              <a:t>We Calculate the total payload carried by boosters from NASA</a:t>
            </a:r>
          </a:p>
        </p:txBody>
      </p:sp>
      <p:pic>
        <p:nvPicPr>
          <p:cNvPr id="6" name="Picture 5">
            <a:extLst>
              <a:ext uri="{FF2B5EF4-FFF2-40B4-BE49-F238E27FC236}">
                <a16:creationId xmlns:a16="http://schemas.microsoft.com/office/drawing/2014/main" id="{B8DCE282-815B-9706-109F-F9B2BA4094CE}"/>
              </a:ext>
            </a:extLst>
          </p:cNvPr>
          <p:cNvPicPr>
            <a:picLocks noChangeAspect="1"/>
          </p:cNvPicPr>
          <p:nvPr/>
        </p:nvPicPr>
        <p:blipFill>
          <a:blip r:embed="rId2"/>
          <a:stretch>
            <a:fillRect/>
          </a:stretch>
        </p:blipFill>
        <p:spPr>
          <a:xfrm>
            <a:off x="1008184" y="2882664"/>
            <a:ext cx="10515595" cy="1472181"/>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25</a:t>
            </a:fld>
            <a:endParaRPr lang="en-US" sz="1200">
              <a:solidFill>
                <a:schemeClr val="tx1">
                  <a:tint val="75000"/>
                </a:schemeClr>
              </a:solidFill>
              <a:latin typeface="+mn-lt"/>
            </a:endParaRPr>
          </a:p>
        </p:txBody>
      </p:sp>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 the average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FB292471-0C1E-94FF-E041-07A39639CF43}"/>
              </a:ext>
            </a:extLst>
          </p:cNvPr>
          <p:cNvPicPr>
            <a:picLocks noChangeAspect="1"/>
          </p:cNvPicPr>
          <p:nvPr/>
        </p:nvPicPr>
        <p:blipFill>
          <a:blip r:embed="rId3"/>
          <a:stretch>
            <a:fillRect/>
          </a:stretch>
        </p:blipFill>
        <p:spPr>
          <a:xfrm>
            <a:off x="986814" y="2825052"/>
            <a:ext cx="8710415" cy="1463167"/>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find the dates of the first successful landing outcome on the ground pad</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74DF1469-9AF1-30F2-A724-0D2B7C82AD1A}"/>
              </a:ext>
            </a:extLst>
          </p:cNvPr>
          <p:cNvPicPr>
            <a:picLocks noChangeAspect="1"/>
          </p:cNvPicPr>
          <p:nvPr/>
        </p:nvPicPr>
        <p:blipFill>
          <a:blip r:embed="rId3"/>
          <a:stretch>
            <a:fillRect/>
          </a:stretch>
        </p:blipFill>
        <p:spPr>
          <a:xfrm>
            <a:off x="1464860" y="2935552"/>
            <a:ext cx="8740897" cy="124216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630936" y="502920"/>
            <a:ext cx="3419856"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600" kern="1200">
                <a:solidFill>
                  <a:schemeClr val="tx1"/>
                </a:solidFill>
                <a:latin typeface="+mj-lt"/>
                <a:ea typeface="+mj-ea"/>
                <a:cs typeface="+mj-cs"/>
              </a:rPr>
              <a:t>Successful Drone Ship Landing with Payload between 4000 and 6000</a:t>
            </a:r>
          </a:p>
        </p:txBody>
      </p:sp>
      <p:sp>
        <p:nvSpPr>
          <p:cNvPr id="15"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654295" y="502920"/>
            <a:ext cx="6894576" cy="1463040"/>
          </a:xfrm>
          <a:prstGeom prst="rect">
            <a:avLst/>
          </a:prstGeom>
        </p:spPr>
        <p:txBody>
          <a:bodyPr vert="horz" lIns="91440" tIns="45720" rIns="91440" bIns="45720" rtlCol="0" anchor="ctr">
            <a:normAutofit/>
          </a:bodyPr>
          <a:lstStyle/>
          <a:p>
            <a:pPr>
              <a:spcBef>
                <a:spcPts val="1400"/>
              </a:spcBef>
            </a:pPr>
            <a:r>
              <a:rPr lang="en-US" sz="1700" dirty="0"/>
              <a:t>List the names of boosters which have successfully landed on drone ship and had payload mass greater than 4000 but less than 6000</a:t>
            </a:r>
          </a:p>
        </p:txBody>
      </p:sp>
      <p:pic>
        <p:nvPicPr>
          <p:cNvPr id="3" name="Picture 2">
            <a:extLst>
              <a:ext uri="{FF2B5EF4-FFF2-40B4-BE49-F238E27FC236}">
                <a16:creationId xmlns:a16="http://schemas.microsoft.com/office/drawing/2014/main" id="{56322AAD-45D1-B5DF-07FA-79D54B1FC95E}"/>
              </a:ext>
            </a:extLst>
          </p:cNvPr>
          <p:cNvPicPr>
            <a:picLocks noChangeAspect="1"/>
          </p:cNvPicPr>
          <p:nvPr/>
        </p:nvPicPr>
        <p:blipFill>
          <a:blip r:embed="rId2"/>
          <a:stretch>
            <a:fillRect/>
          </a:stretch>
        </p:blipFill>
        <p:spPr>
          <a:xfrm>
            <a:off x="630936" y="2946812"/>
            <a:ext cx="10917936" cy="2647599"/>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 the total number of successful and failed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403CFA4A-0D61-9A6E-2F12-7BC20B33EB0F}"/>
              </a:ext>
            </a:extLst>
          </p:cNvPr>
          <p:cNvPicPr>
            <a:picLocks noChangeAspect="1"/>
          </p:cNvPicPr>
          <p:nvPr/>
        </p:nvPicPr>
        <p:blipFill>
          <a:blip r:embed="rId3"/>
          <a:stretch>
            <a:fillRect/>
          </a:stretch>
        </p:blipFill>
        <p:spPr>
          <a:xfrm>
            <a:off x="1261647" y="2699311"/>
            <a:ext cx="8824725" cy="1714649"/>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033330"/>
            <a:ext cx="10196777" cy="3742239"/>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457200" lvl="1" indent="0">
              <a:lnSpc>
                <a:spcPct val="100000"/>
              </a:lnSpc>
              <a:spcBef>
                <a:spcPts val="1400"/>
              </a:spcBef>
              <a:buNone/>
            </a:pPr>
            <a:r>
              <a:rPr lang="en-US" sz="1600" dirty="0">
                <a:solidFill>
                  <a:schemeClr val="accent3">
                    <a:lumMod val="25000"/>
                  </a:schemeClr>
                </a:solidFill>
                <a:latin typeface="Abadi" panose="020B0604020104020204" pitchFamily="34" charset="0"/>
              </a:rPr>
              <a:t>Using API &amp; web scraping for data collection</a:t>
            </a:r>
          </a:p>
          <a:p>
            <a:pPr marL="457200" lvl="1" indent="0">
              <a:lnSpc>
                <a:spcPct val="100000"/>
              </a:lnSpc>
              <a:spcBef>
                <a:spcPts val="1400"/>
              </a:spcBef>
              <a:buNone/>
            </a:pPr>
            <a:r>
              <a:rPr lang="en-US" sz="1600" dirty="0">
                <a:solidFill>
                  <a:schemeClr val="accent3">
                    <a:lumMod val="25000"/>
                  </a:schemeClr>
                </a:solidFill>
                <a:latin typeface="Abadi" panose="020B0604020104020204" pitchFamily="34" charset="0"/>
              </a:rPr>
              <a:t>Data collection with web scraping </a:t>
            </a:r>
          </a:p>
          <a:p>
            <a:pPr marL="457200" lvl="1" indent="0">
              <a:lnSpc>
                <a:spcPct val="100000"/>
              </a:lnSpc>
              <a:spcBef>
                <a:spcPts val="1400"/>
              </a:spcBef>
              <a:buNone/>
            </a:pPr>
            <a:r>
              <a:rPr lang="en-US" sz="1600" dirty="0">
                <a:solidFill>
                  <a:schemeClr val="accent3">
                    <a:lumMod val="25000"/>
                  </a:schemeClr>
                </a:solidFill>
                <a:latin typeface="Abadi" panose="020B0604020104020204" pitchFamily="34" charset="0"/>
              </a:rPr>
              <a:t>Data cleansing and preprocessing</a:t>
            </a:r>
          </a:p>
          <a:p>
            <a:pPr marL="457200" lvl="1" indent="0">
              <a:lnSpc>
                <a:spcPct val="100000"/>
              </a:lnSpc>
              <a:spcBef>
                <a:spcPts val="1400"/>
              </a:spcBef>
              <a:buNone/>
            </a:pPr>
            <a:r>
              <a:rPr lang="en-US" sz="1600" dirty="0">
                <a:solidFill>
                  <a:schemeClr val="accent3">
                    <a:lumMod val="25000"/>
                  </a:schemeClr>
                </a:solidFill>
                <a:latin typeface="Abadi" panose="020B0604020104020204" pitchFamily="34" charset="0"/>
              </a:rPr>
              <a:t>EDA with SQL &amp; Data visualization &amp; interactive </a:t>
            </a:r>
            <a:r>
              <a:rPr lang="en-US" sz="1600" dirty="0" err="1">
                <a:solidFill>
                  <a:schemeClr val="accent3">
                    <a:lumMod val="25000"/>
                  </a:schemeClr>
                </a:solidFill>
                <a:latin typeface="Abadi" panose="020B0604020104020204" pitchFamily="34" charset="0"/>
              </a:rPr>
              <a:t>Plotly</a:t>
            </a:r>
            <a:r>
              <a:rPr lang="en-US" sz="1600" dirty="0">
                <a:solidFill>
                  <a:schemeClr val="accent3">
                    <a:lumMod val="25000"/>
                  </a:schemeClr>
                </a:solidFill>
                <a:latin typeface="Abadi" panose="020B0604020104020204" pitchFamily="34" charset="0"/>
              </a:rPr>
              <a:t> dashboards </a:t>
            </a:r>
          </a:p>
          <a:p>
            <a:pPr marL="457200" lvl="1" indent="0">
              <a:lnSpc>
                <a:spcPct val="100000"/>
              </a:lnSpc>
              <a:spcBef>
                <a:spcPts val="1400"/>
              </a:spcBef>
              <a:buNone/>
            </a:pPr>
            <a:r>
              <a:rPr lang="en-US" sz="1600" dirty="0">
                <a:solidFill>
                  <a:schemeClr val="accent3">
                    <a:lumMod val="25000"/>
                  </a:schemeClr>
                </a:solidFill>
                <a:latin typeface="Abadi" panose="020B0604020104020204" pitchFamily="34" charset="0"/>
              </a:rPr>
              <a:t>Machine learning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Results for EDA &amp; Data visualization</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Interactive analysis</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Results for predictive analytics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43FEECB8-DB6D-0DC3-A10A-7AE440A97246}"/>
              </a:ext>
            </a:extLst>
          </p:cNvPr>
          <p:cNvPicPr>
            <a:picLocks noChangeAspect="1"/>
          </p:cNvPicPr>
          <p:nvPr/>
        </p:nvPicPr>
        <p:blipFill>
          <a:blip r:embed="rId3"/>
          <a:stretch>
            <a:fillRect/>
          </a:stretch>
        </p:blipFill>
        <p:spPr>
          <a:xfrm>
            <a:off x="1676401" y="2304389"/>
            <a:ext cx="8306177" cy="440810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630936" y="630936"/>
            <a:ext cx="3599688"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a:solidFill>
                  <a:srgbClr val="FFFFFF"/>
                </a:solidFill>
                <a:latin typeface="+mj-lt"/>
                <a:ea typeface="+mj-ea"/>
                <a:cs typeface="+mj-cs"/>
              </a:rPr>
              <a:t>2015 Launch Records</a:t>
            </a:r>
          </a:p>
        </p:txBody>
      </p:sp>
      <p:sp>
        <p:nvSpPr>
          <p:cNvPr id="15"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474462" y="630936"/>
            <a:ext cx="7074409" cy="1463040"/>
          </a:xfrm>
          <a:prstGeom prst="rect">
            <a:avLst/>
          </a:prstGeom>
        </p:spPr>
        <p:txBody>
          <a:bodyPr vert="horz" lIns="91440" tIns="45720" rIns="91440" bIns="45720" rtlCol="0" anchor="ctr">
            <a:normAutofit/>
          </a:bodyPr>
          <a:lstStyle/>
          <a:p>
            <a:pPr>
              <a:spcBef>
                <a:spcPts val="1400"/>
              </a:spcBef>
            </a:pPr>
            <a:r>
              <a:rPr lang="en-US" sz="2200">
                <a:solidFill>
                  <a:srgbClr val="FFFFFF"/>
                </a:solidFill>
              </a:rPr>
              <a:t>List the failed landing_outcomes in drone ship, their booster versions, and launch site names for in year 2015</a:t>
            </a:r>
          </a:p>
          <a:p>
            <a:pPr>
              <a:spcBef>
                <a:spcPts val="1400"/>
              </a:spcBef>
            </a:pPr>
            <a:endParaRPr lang="en-US" sz="2200">
              <a:solidFill>
                <a:srgbClr val="FFFFFF"/>
              </a:solidFill>
            </a:endParaRPr>
          </a:p>
        </p:txBody>
      </p:sp>
      <p:pic>
        <p:nvPicPr>
          <p:cNvPr id="6" name="Picture 5" descr="Graphical user interface, application&#10;&#10;Description automatically generated">
            <a:extLst>
              <a:ext uri="{FF2B5EF4-FFF2-40B4-BE49-F238E27FC236}">
                <a16:creationId xmlns:a16="http://schemas.microsoft.com/office/drawing/2014/main" id="{612E1F9D-B5AE-75B6-2BD8-16F3C8B36E75}"/>
              </a:ext>
            </a:extLst>
          </p:cNvPr>
          <p:cNvPicPr>
            <a:picLocks noChangeAspect="1"/>
          </p:cNvPicPr>
          <p:nvPr/>
        </p:nvPicPr>
        <p:blipFill>
          <a:blip r:embed="rId2"/>
          <a:stretch>
            <a:fillRect/>
          </a:stretch>
        </p:blipFill>
        <p:spPr>
          <a:xfrm>
            <a:off x="630936" y="3614783"/>
            <a:ext cx="10917936" cy="1992522"/>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0">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630936" y="640823"/>
            <a:ext cx="3419856" cy="55831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dirty="0">
                <a:solidFill>
                  <a:schemeClr val="tx1"/>
                </a:solidFill>
                <a:latin typeface="+mj-lt"/>
                <a:ea typeface="+mj-ea"/>
                <a:cs typeface="+mj-cs"/>
              </a:rPr>
              <a:t>Rank Landing Outcomes Between 2010-06-04 and 2017-03-20</a:t>
            </a:r>
          </a:p>
        </p:txBody>
      </p:sp>
      <p:sp>
        <p:nvSpPr>
          <p:cNvPr id="24"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onnsiteX0" fmla="*/ 0 w 18288"/>
              <a:gd name="connsiteY0" fmla="*/ 0 h 5590381"/>
              <a:gd name="connsiteX1" fmla="*/ 18288 w 18288"/>
              <a:gd name="connsiteY1" fmla="*/ 0 h 5590381"/>
              <a:gd name="connsiteX2" fmla="*/ 18288 w 18288"/>
              <a:gd name="connsiteY2" fmla="*/ 754701 h 5590381"/>
              <a:gd name="connsiteX3" fmla="*/ 18288 w 18288"/>
              <a:gd name="connsiteY3" fmla="*/ 1565307 h 5590381"/>
              <a:gd name="connsiteX4" fmla="*/ 18288 w 18288"/>
              <a:gd name="connsiteY4" fmla="*/ 2152297 h 5590381"/>
              <a:gd name="connsiteX5" fmla="*/ 18288 w 18288"/>
              <a:gd name="connsiteY5" fmla="*/ 2906998 h 5590381"/>
              <a:gd name="connsiteX6" fmla="*/ 18288 w 18288"/>
              <a:gd name="connsiteY6" fmla="*/ 3549892 h 5590381"/>
              <a:gd name="connsiteX7" fmla="*/ 18288 w 18288"/>
              <a:gd name="connsiteY7" fmla="*/ 4080978 h 5590381"/>
              <a:gd name="connsiteX8" fmla="*/ 18288 w 18288"/>
              <a:gd name="connsiteY8" fmla="*/ 4835680 h 5590381"/>
              <a:gd name="connsiteX9" fmla="*/ 18288 w 18288"/>
              <a:gd name="connsiteY9" fmla="*/ 5590381 h 5590381"/>
              <a:gd name="connsiteX10" fmla="*/ 0 w 18288"/>
              <a:gd name="connsiteY10" fmla="*/ 5590381 h 5590381"/>
              <a:gd name="connsiteX11" fmla="*/ 0 w 18288"/>
              <a:gd name="connsiteY11" fmla="*/ 4835680 h 5590381"/>
              <a:gd name="connsiteX12" fmla="*/ 0 w 18288"/>
              <a:gd name="connsiteY12" fmla="*/ 4304593 h 5590381"/>
              <a:gd name="connsiteX13" fmla="*/ 0 w 18288"/>
              <a:gd name="connsiteY13" fmla="*/ 3773507 h 5590381"/>
              <a:gd name="connsiteX14" fmla="*/ 0 w 18288"/>
              <a:gd name="connsiteY14" fmla="*/ 3186517 h 5590381"/>
              <a:gd name="connsiteX15" fmla="*/ 0 w 18288"/>
              <a:gd name="connsiteY15" fmla="*/ 2487720 h 5590381"/>
              <a:gd name="connsiteX16" fmla="*/ 0 w 18288"/>
              <a:gd name="connsiteY16" fmla="*/ 1956633 h 5590381"/>
              <a:gd name="connsiteX17" fmla="*/ 0 w 18288"/>
              <a:gd name="connsiteY17" fmla="*/ 1425547 h 5590381"/>
              <a:gd name="connsiteX18" fmla="*/ 0 w 18288"/>
              <a:gd name="connsiteY18" fmla="*/ 614942 h 5590381"/>
              <a:gd name="connsiteX19" fmla="*/ 0 w 18288"/>
              <a:gd name="connsiteY19" fmla="*/ 0 h 5590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ical user interface, text, application, email&#10;&#10;Description automatically generated">
            <a:extLst>
              <a:ext uri="{FF2B5EF4-FFF2-40B4-BE49-F238E27FC236}">
                <a16:creationId xmlns:a16="http://schemas.microsoft.com/office/drawing/2014/main" id="{FA51984E-3370-0BFE-9528-3B1E71B0CEEE}"/>
              </a:ext>
            </a:extLst>
          </p:cNvPr>
          <p:cNvPicPr>
            <a:picLocks noChangeAspect="1"/>
          </p:cNvPicPr>
          <p:nvPr/>
        </p:nvPicPr>
        <p:blipFill>
          <a:blip r:embed="rId2"/>
          <a:stretch>
            <a:fillRect/>
          </a:stretch>
        </p:blipFill>
        <p:spPr>
          <a:xfrm>
            <a:off x="4654296" y="1441528"/>
            <a:ext cx="6894576" cy="255295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297488" y="4799013"/>
            <a:ext cx="6894512" cy="1428750"/>
          </a:xfrm>
          <a:prstGeom prst="rect">
            <a:avLst/>
          </a:prstGeom>
        </p:spPr>
        <p:txBody>
          <a:bodyPr vert="horz" lIns="91440" tIns="45720" rIns="91440" bIns="45720" rtlCol="0" anchor="t">
            <a:normAutofit/>
          </a:bodyPr>
          <a:lstStyle/>
          <a:p>
            <a:pPr>
              <a:spcBef>
                <a:spcPts val="1400"/>
              </a:spcBef>
            </a:pPr>
            <a:r>
              <a:rPr lang="en-US" sz="2200"/>
              <a:t>Rank the count of landing outcomes (such as Failure (drone ship) or Success (ground pad)) between the date 2010-06-04 and 2017-03-20, in descending order</a:t>
            </a:r>
          </a:p>
          <a:p>
            <a:pPr marL="0">
              <a:spcBef>
                <a:spcPts val="1400"/>
              </a:spcBef>
            </a:pPr>
            <a:endParaRPr lang="en-US" sz="22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640080" y="325369"/>
            <a:ext cx="4368602" cy="195684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dirty="0">
                <a:solidFill>
                  <a:schemeClr val="tx1"/>
                </a:solidFill>
                <a:latin typeface="+mj-lt"/>
                <a:ea typeface="+mj-ea"/>
                <a:cs typeface="+mj-cs"/>
              </a:rPr>
              <a:t>Lunch sites markers</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40080" y="2872899"/>
            <a:ext cx="4243589" cy="3320668"/>
          </a:xfrm>
          <a:prstGeom prst="rect">
            <a:avLst/>
          </a:prstGeom>
        </p:spPr>
        <p:txBody>
          <a:bodyPr vert="horz" lIns="91440" tIns="45720" rIns="91440" bIns="45720" rtlCol="0">
            <a:normAutofit/>
          </a:bodyPr>
          <a:lstStyle/>
          <a:p>
            <a:pPr>
              <a:spcBef>
                <a:spcPts val="1400"/>
              </a:spcBef>
            </a:pPr>
            <a:r>
              <a:rPr lang="en-US" sz="1200" dirty="0"/>
              <a:t>It is easy to identify which launch sites have relatively high success rates from the color-labeled markers in marker clusters</a:t>
            </a:r>
            <a:endParaRPr lang="en-US" sz="1700" dirty="0"/>
          </a:p>
        </p:txBody>
      </p:sp>
      <p:pic>
        <p:nvPicPr>
          <p:cNvPr id="6" name="Picture 5" descr="Diagram&#10;&#10;Description automatically generated">
            <a:extLst>
              <a:ext uri="{FF2B5EF4-FFF2-40B4-BE49-F238E27FC236}">
                <a16:creationId xmlns:a16="http://schemas.microsoft.com/office/drawing/2014/main" id="{EC89D48E-EFB1-55D5-768F-018DAFE26B8D}"/>
              </a:ext>
            </a:extLst>
          </p:cNvPr>
          <p:cNvPicPr>
            <a:picLocks noChangeAspect="1"/>
          </p:cNvPicPr>
          <p:nvPr/>
        </p:nvPicPr>
        <p:blipFill rotWithShape="1">
          <a:blip r:embed="rId2"/>
          <a:srcRect t="13393" b="19809"/>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439400" y="6356350"/>
            <a:ext cx="914400" cy="365125"/>
          </a:xfrm>
        </p:spPr>
        <p:txBody>
          <a:bodyPr vert="horz" lIns="91440" tIns="45720" rIns="91440" bIns="45720" rtlCol="0" anchor="ctr">
            <a:normAutofit/>
          </a:bodyPr>
          <a:lstStyle/>
          <a:p>
            <a:pPr>
              <a:spcAft>
                <a:spcPts val="600"/>
              </a:spcAft>
              <a:defRPr/>
            </a:pPr>
            <a:fld id="{5075537C-CA84-1446-933C-8E9D027F9201}" type="slidenum">
              <a:rPr lang="en-US" sz="1200">
                <a:solidFill>
                  <a:srgbClr val="FFFFFF"/>
                </a:solidFill>
                <a:latin typeface="Calibri" panose="020F0502020204030204"/>
              </a:rPr>
              <a:pPr>
                <a:spcAft>
                  <a:spcPts val="600"/>
                </a:spcAft>
                <a:defRPr/>
              </a:pPr>
              <a:t>34</a:t>
            </a:fld>
            <a:endParaRPr lang="en-US" sz="1200">
              <a:solidFill>
                <a:srgbClr val="FFFFFF"/>
              </a:solidFill>
              <a:latin typeface="Calibri" panose="020F0502020204030204"/>
            </a:endParaRP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E6AA55A-61DF-9E2B-BD6C-2143FAB513E5}"/>
              </a:ext>
            </a:extLst>
          </p:cNvPr>
          <p:cNvPicPr>
            <a:picLocks noChangeAspect="1"/>
          </p:cNvPicPr>
          <p:nvPr/>
        </p:nvPicPr>
        <p:blipFill rotWithShape="1">
          <a:blip r:embed="rId2"/>
          <a:srcRect r="7999" b="-1"/>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48070" y="3860647"/>
            <a:ext cx="10697342" cy="1997521"/>
          </a:xfrm>
          <a:prstGeom prst="rect">
            <a:avLst/>
          </a:prstGeom>
        </p:spPr>
        <p:txBody>
          <a:bodyPr vert="horz" lIns="91440" tIns="45720" rIns="91440" bIns="45720" rtlCol="0" anchor="ctr">
            <a:normAutofit/>
          </a:bodyPr>
          <a:lstStyle/>
          <a:p>
            <a:pPr marL="0" indent="0">
              <a:buNone/>
            </a:pPr>
            <a:r>
              <a:rPr lang="en-US" sz="1600" dirty="0"/>
              <a:t>After you plot distance lines to the proximities, we understand the following points easily:</a:t>
            </a:r>
          </a:p>
          <a:p>
            <a:pPr>
              <a:buFont typeface="Arial" panose="020B0604020202020204" pitchFamily="34" charset="0"/>
              <a:buChar char="•"/>
            </a:pPr>
            <a:r>
              <a:rPr lang="en-US" sz="1600" dirty="0"/>
              <a:t>The launch sites are not near railways.</a:t>
            </a:r>
          </a:p>
          <a:p>
            <a:pPr>
              <a:buFont typeface="Arial" panose="020B0604020202020204" pitchFamily="34" charset="0"/>
              <a:buChar char="•"/>
            </a:pPr>
            <a:r>
              <a:rPr lang="en-US" sz="1600" dirty="0"/>
              <a:t>The launch sites near the coastline.</a:t>
            </a:r>
          </a:p>
          <a:p>
            <a:pPr>
              <a:buFont typeface="Arial" panose="020B0604020202020204" pitchFamily="34" charset="0"/>
              <a:buChar char="•"/>
            </a:pPr>
            <a:r>
              <a:rPr lang="en-US" sz="1600" dirty="0"/>
              <a:t>The launch sites keep a certain distance away from cities.</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64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lumMod val="75000"/>
                    <a:lumOff val="25000"/>
                  </a:schemeClr>
                </a:solidFill>
                <a:latin typeface="Calibri" panose="020F0502020204030204"/>
              </a:rPr>
              <a:pPr>
                <a:spcAft>
                  <a:spcPts val="600"/>
                </a:spcAft>
                <a:defRPr/>
              </a:pPr>
              <a:t>35</a:t>
            </a:fld>
            <a:endParaRPr lang="en-US" sz="12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000" kern="1200" dirty="0">
                <a:solidFill>
                  <a:schemeClr val="tx1"/>
                </a:solidFill>
                <a:latin typeface="+mj-lt"/>
                <a:ea typeface="+mj-ea"/>
                <a:cs typeface="+mj-cs"/>
              </a:rPr>
              <a:t>Dash </a:t>
            </a:r>
            <a:r>
              <a:rPr lang="en-US" sz="5000" kern="1200" dirty="0" err="1">
                <a:solidFill>
                  <a:schemeClr val="tx1"/>
                </a:solidFill>
                <a:latin typeface="+mj-lt"/>
                <a:ea typeface="+mj-ea"/>
                <a:cs typeface="+mj-cs"/>
              </a:rPr>
              <a:t>plotly</a:t>
            </a:r>
            <a:endParaRPr lang="en-US" sz="5000" kern="1200" dirty="0">
              <a:solidFill>
                <a:schemeClr val="tx1"/>
              </a:solidFill>
              <a:latin typeface="+mj-lt"/>
              <a:ea typeface="+mj-ea"/>
              <a:cs typeface="+mj-cs"/>
            </a:endParaRPr>
          </a:p>
          <a:p>
            <a:pPr>
              <a:spcAft>
                <a:spcPts val="600"/>
              </a:spcAft>
            </a:pPr>
            <a:endParaRPr lang="en-US" sz="5000"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30936" y="2660904"/>
            <a:ext cx="4818888" cy="3547872"/>
          </a:xfrm>
          <a:prstGeom prst="rect">
            <a:avLst/>
          </a:prstGeom>
        </p:spPr>
        <p:txBody>
          <a:bodyPr vert="horz" lIns="91440" tIns="45720" rIns="91440" bIns="45720" rtlCol="0" anchor="t">
            <a:normAutofit/>
          </a:bodyPr>
          <a:lstStyle/>
          <a:p>
            <a:pPr>
              <a:spcBef>
                <a:spcPts val="1400"/>
              </a:spcBef>
            </a:pPr>
            <a:r>
              <a:rPr lang="en-US" sz="2200" dirty="0"/>
              <a:t>The most successful lunch site for landing is KSC LC-39A</a:t>
            </a:r>
          </a:p>
          <a:p>
            <a:pPr>
              <a:spcBef>
                <a:spcPts val="1400"/>
              </a:spcBef>
            </a:pPr>
            <a:endParaRPr lang="en-US" sz="2200" dirty="0"/>
          </a:p>
        </p:txBody>
      </p:sp>
      <p:pic>
        <p:nvPicPr>
          <p:cNvPr id="4" name="Picture 3">
            <a:extLst>
              <a:ext uri="{FF2B5EF4-FFF2-40B4-BE49-F238E27FC236}">
                <a16:creationId xmlns:a16="http://schemas.microsoft.com/office/drawing/2014/main" id="{BE583F2A-982B-BDE9-358B-1B8669578280}"/>
              </a:ext>
            </a:extLst>
          </p:cNvPr>
          <p:cNvPicPr>
            <a:picLocks noChangeAspect="1"/>
          </p:cNvPicPr>
          <p:nvPr/>
        </p:nvPicPr>
        <p:blipFill>
          <a:blip r:embed="rId2"/>
          <a:stretch>
            <a:fillRect/>
          </a:stretch>
        </p:blipFill>
        <p:spPr>
          <a:xfrm>
            <a:off x="6192002" y="2091986"/>
            <a:ext cx="4399798" cy="322285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37</a:t>
            </a:fld>
            <a:endParaRPr lang="en-US" sz="1200">
              <a:solidFill>
                <a:schemeClr val="tx1">
                  <a:tint val="75000"/>
                </a:schemeClr>
              </a:solidFill>
              <a:latin typeface="+mn-lt"/>
            </a:endParaRPr>
          </a:p>
        </p:txBody>
      </p:sp>
      <p:pic>
        <p:nvPicPr>
          <p:cNvPr id="7" name="Picture 6">
            <a:extLst>
              <a:ext uri="{FF2B5EF4-FFF2-40B4-BE49-F238E27FC236}">
                <a16:creationId xmlns:a16="http://schemas.microsoft.com/office/drawing/2014/main" id="{111F0C16-1EA1-AD7B-3A43-0354BBB8A67E}"/>
              </a:ext>
            </a:extLst>
          </p:cNvPr>
          <p:cNvPicPr>
            <a:picLocks noChangeAspect="1"/>
          </p:cNvPicPr>
          <p:nvPr/>
        </p:nvPicPr>
        <p:blipFill>
          <a:blip r:embed="rId3"/>
          <a:stretch>
            <a:fillRect/>
          </a:stretch>
        </p:blipFill>
        <p:spPr>
          <a:xfrm>
            <a:off x="10338928" y="2266816"/>
            <a:ext cx="1371719" cy="102878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endParaRPr lang="en-US" sz="5000"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46176" y="2670048"/>
            <a:ext cx="4818888" cy="3547872"/>
          </a:xfrm>
          <a:prstGeom prst="rect">
            <a:avLst/>
          </a:prstGeom>
        </p:spPr>
        <p:txBody>
          <a:bodyPr vert="horz" lIns="91440" tIns="45720" rIns="91440" bIns="45720" rtlCol="0" anchor="t">
            <a:normAutofit/>
          </a:bodyPr>
          <a:lstStyle/>
          <a:p>
            <a:r>
              <a:rPr lang="en-US" sz="2200" dirty="0"/>
              <a:t>From the landing site of KSC LC-39A more than 70% are in class 1 category</a:t>
            </a:r>
          </a:p>
          <a:p>
            <a:endParaRPr lang="en-US" sz="2200" dirty="0"/>
          </a:p>
          <a:p>
            <a:endParaRPr lang="en-US" sz="2200" dirty="0"/>
          </a:p>
        </p:txBody>
      </p:sp>
      <p:pic>
        <p:nvPicPr>
          <p:cNvPr id="4" name="Picture 3">
            <a:extLst>
              <a:ext uri="{FF2B5EF4-FFF2-40B4-BE49-F238E27FC236}">
                <a16:creationId xmlns:a16="http://schemas.microsoft.com/office/drawing/2014/main" id="{9426A04C-BEDB-E641-AACB-8F2BFE9C4AE3}"/>
              </a:ext>
            </a:extLst>
          </p:cNvPr>
          <p:cNvPicPr>
            <a:picLocks noChangeAspect="1"/>
          </p:cNvPicPr>
          <p:nvPr/>
        </p:nvPicPr>
        <p:blipFill>
          <a:blip r:embed="rId2"/>
          <a:stretch>
            <a:fillRect/>
          </a:stretch>
        </p:blipFill>
        <p:spPr>
          <a:xfrm>
            <a:off x="6256078" y="1590168"/>
            <a:ext cx="4709043" cy="4213353"/>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38</a:t>
            </a:fld>
            <a:endParaRPr lang="en-US" sz="1200">
              <a:solidFill>
                <a:schemeClr val="tx1">
                  <a:tint val="75000"/>
                </a:schemeClr>
              </a:solidFill>
              <a:latin typeface="+mn-lt"/>
            </a:endParaRPr>
          </a:p>
        </p:txBody>
      </p:sp>
      <p:sp>
        <p:nvSpPr>
          <p:cNvPr id="10" name="TextBox 9">
            <a:extLst>
              <a:ext uri="{FF2B5EF4-FFF2-40B4-BE49-F238E27FC236}">
                <a16:creationId xmlns:a16="http://schemas.microsoft.com/office/drawing/2014/main" id="{EA404387-7595-8F76-C23C-0AD26FDA2E24}"/>
              </a:ext>
            </a:extLst>
          </p:cNvPr>
          <p:cNvSpPr txBox="1"/>
          <p:nvPr/>
        </p:nvSpPr>
        <p:spPr>
          <a:xfrm>
            <a:off x="532593" y="874909"/>
            <a:ext cx="3365780" cy="1477328"/>
          </a:xfrm>
          <a:prstGeom prst="rect">
            <a:avLst/>
          </a:prstGeom>
          <a:noFill/>
        </p:spPr>
        <p:txBody>
          <a:bodyPr wrap="square">
            <a:spAutoFit/>
          </a:bodyPr>
          <a:lstStyle/>
          <a:p>
            <a:pPr>
              <a:lnSpc>
                <a:spcPct val="90000"/>
              </a:lnSpc>
              <a:spcBef>
                <a:spcPct val="0"/>
              </a:spcBef>
              <a:spcAft>
                <a:spcPts val="600"/>
              </a:spcAft>
            </a:pPr>
            <a:r>
              <a:rPr lang="en-US" sz="5000" dirty="0">
                <a:latin typeface="+mj-lt"/>
                <a:ea typeface="+mj-ea"/>
                <a:cs typeface="+mj-cs"/>
              </a:rPr>
              <a:t>Successful lunches</a:t>
            </a:r>
          </a:p>
        </p:txBody>
      </p:sp>
      <p:pic>
        <p:nvPicPr>
          <p:cNvPr id="9" name="Picture 8">
            <a:extLst>
              <a:ext uri="{FF2B5EF4-FFF2-40B4-BE49-F238E27FC236}">
                <a16:creationId xmlns:a16="http://schemas.microsoft.com/office/drawing/2014/main" id="{822E921B-402F-AEE3-6034-DD3CBA9DDE83}"/>
              </a:ext>
            </a:extLst>
          </p:cNvPr>
          <p:cNvPicPr>
            <a:picLocks noChangeAspect="1"/>
          </p:cNvPicPr>
          <p:nvPr/>
        </p:nvPicPr>
        <p:blipFill>
          <a:blip r:embed="rId3"/>
          <a:stretch>
            <a:fillRect/>
          </a:stretch>
        </p:blipFill>
        <p:spPr>
          <a:xfrm>
            <a:off x="10732691" y="2032346"/>
            <a:ext cx="464860" cy="396274"/>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2058947"/>
            <a:ext cx="9519892" cy="37979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000" dirty="0">
                <a:solidFill>
                  <a:schemeClr val="accent3">
                    <a:lumMod val="25000"/>
                  </a:schemeClr>
                </a:solidFill>
                <a:latin typeface="Abadi" panose="020B0604020104020204" pitchFamily="34" charset="0"/>
              </a:rPr>
              <a:t>Project background and context</a:t>
            </a:r>
          </a:p>
          <a:p>
            <a:pPr marL="457200" lvl="1" indent="0">
              <a:spcBef>
                <a:spcPts val="1400"/>
              </a:spcBef>
              <a:buNone/>
            </a:pPr>
            <a:r>
              <a:rPr lang="en-US" sz="1600" dirty="0">
                <a:solidFill>
                  <a:schemeClr val="accent3">
                    <a:lumMod val="25000"/>
                  </a:schemeClr>
                </a:solidFill>
                <a:latin typeface="Abadi" panose="020B0604020104020204" pitchFamily="34" charset="0"/>
              </a:rPr>
              <a:t>It will be predicted if the first stages of Falcon 9 are usable again or not. so, we should be sure if the landing is successful or not. It is important to know the reusability of stages because the cost of the landing of other providers is about 165 million dollars however Space X spends about 62 and it will be useful for new entrants. the data will be collected from the website through API. the problem is classification supervised learning.</a:t>
            </a:r>
            <a:endParaRPr lang="en-US" sz="2200" dirty="0">
              <a:solidFill>
                <a:schemeClr val="accent3">
                  <a:lumMod val="25000"/>
                </a:schemeClr>
              </a:solidFill>
              <a:latin typeface="Abadi" panose="020B0604020104020204" pitchFamily="34" charset="0"/>
            </a:endParaRPr>
          </a:p>
          <a:p>
            <a:pPr>
              <a:spcBef>
                <a:spcPts val="1400"/>
              </a:spcBef>
            </a:pPr>
            <a:r>
              <a:rPr lang="en-US" sz="2000" dirty="0">
                <a:solidFill>
                  <a:schemeClr val="accent3">
                    <a:lumMod val="25000"/>
                  </a:schemeClr>
                </a:solidFill>
                <a:latin typeface="Abadi" panose="020B0604020104020204" pitchFamily="34" charset="0"/>
              </a:rPr>
              <a:t>Problems you want to find answers</a:t>
            </a:r>
          </a:p>
          <a:p>
            <a:pPr marL="457200" lvl="1" indent="0">
              <a:spcBef>
                <a:spcPts val="1400"/>
              </a:spcBef>
              <a:buNone/>
            </a:pPr>
            <a:r>
              <a:rPr lang="en-US" sz="1600" dirty="0">
                <a:solidFill>
                  <a:schemeClr val="accent3">
                    <a:lumMod val="25000"/>
                  </a:schemeClr>
                </a:solidFill>
                <a:latin typeface="Abadi" panose="020B0604020104020204" pitchFamily="34" charset="0"/>
              </a:rPr>
              <a:t>If the rocket will land successfully and which features show successful land</a:t>
            </a:r>
          </a:p>
          <a:p>
            <a:pPr marL="457200" lvl="1" indent="0">
              <a:spcBef>
                <a:spcPts val="1400"/>
              </a:spcBef>
              <a:buNone/>
            </a:pPr>
            <a:r>
              <a:rPr lang="en-US" sz="1600" dirty="0">
                <a:solidFill>
                  <a:schemeClr val="accent3">
                    <a:lumMod val="25000"/>
                  </a:schemeClr>
                </a:solidFill>
                <a:latin typeface="Abadi" panose="020B0604020104020204" pitchFamily="34" charset="0"/>
              </a:rPr>
              <a:t>which features impact the processes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630936" y="639520"/>
            <a:ext cx="3788664"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a:solidFill>
                  <a:schemeClr val="tx1"/>
                </a:solidFill>
                <a:latin typeface="+mj-lt"/>
                <a:ea typeface="+mj-ea"/>
                <a:cs typeface="+mj-cs"/>
              </a:rPr>
              <a:t>Classification Accuracy</a:t>
            </a:r>
          </a:p>
        </p:txBody>
      </p:sp>
      <p:sp>
        <p:nvSpPr>
          <p:cNvPr id="2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30936" y="2807208"/>
            <a:ext cx="3429000" cy="3410712"/>
          </a:xfrm>
          <a:prstGeom prst="rect">
            <a:avLst/>
          </a:prstGeom>
        </p:spPr>
        <p:txBody>
          <a:bodyPr vert="horz" lIns="91440" tIns="45720" rIns="91440" bIns="45720" rtlCol="0" anchor="t">
            <a:normAutofit/>
          </a:bodyPr>
          <a:lstStyle/>
          <a:p>
            <a:pPr marL="0" indent="0">
              <a:spcBef>
                <a:spcPts val="1400"/>
              </a:spcBef>
              <a:buNone/>
            </a:pPr>
            <a:endParaRPr lang="en-US" sz="2000" dirty="0"/>
          </a:p>
          <a:p>
            <a:r>
              <a:rPr lang="en-US" sz="2000" dirty="0"/>
              <a:t>The best score for the models which we trained and implemented is related to the Tree algorithm, with a score of 88%</a:t>
            </a:r>
          </a:p>
        </p:txBody>
      </p:sp>
      <p:pic>
        <p:nvPicPr>
          <p:cNvPr id="3" name="Picture 2" descr="Icon&#10;&#10;Description automatically generated">
            <a:extLst>
              <a:ext uri="{FF2B5EF4-FFF2-40B4-BE49-F238E27FC236}">
                <a16:creationId xmlns:a16="http://schemas.microsoft.com/office/drawing/2014/main" id="{8EBEE003-EB90-3C03-F2CB-FFF04457EF4C}"/>
              </a:ext>
            </a:extLst>
          </p:cNvPr>
          <p:cNvPicPr>
            <a:picLocks noChangeAspect="1"/>
          </p:cNvPicPr>
          <p:nvPr/>
        </p:nvPicPr>
        <p:blipFill>
          <a:blip r:embed="rId2"/>
          <a:stretch>
            <a:fillRect/>
          </a:stretch>
        </p:blipFill>
        <p:spPr>
          <a:xfrm>
            <a:off x="4654296" y="940450"/>
            <a:ext cx="6903720" cy="4977099"/>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082149"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major diameter figures out the True positive and False negative, meaning that the correct prediction for successful and unsuccessful landing</a:t>
            </a:r>
          </a:p>
          <a:p>
            <a:pPr>
              <a:lnSpc>
                <a:spcPct val="100000"/>
              </a:lnSpc>
              <a:spcBef>
                <a:spcPts val="1400"/>
              </a:spcBef>
            </a:pPr>
            <a:r>
              <a:rPr lang="en-US" sz="2200" dirty="0">
                <a:solidFill>
                  <a:schemeClr val="accent3">
                    <a:lumMod val="25000"/>
                  </a:schemeClr>
                </a:solidFill>
                <a:latin typeface="Abadi" panose="020B0604020104020204" pitchFamily="34" charset="0"/>
              </a:rPr>
              <a:t>The minor diameter represents a false prediction of an unsuccessful landing and false prediction of successful landing</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screenshot of a computer&#10;&#10;Description automatically generated with low confidence">
            <a:extLst>
              <a:ext uri="{FF2B5EF4-FFF2-40B4-BE49-F238E27FC236}">
                <a16:creationId xmlns:a16="http://schemas.microsoft.com/office/drawing/2014/main" id="{75AE8228-B372-53CB-8925-D094BA17A697}"/>
              </a:ext>
            </a:extLst>
          </p:cNvPr>
          <p:cNvPicPr>
            <a:picLocks noChangeAspect="1"/>
          </p:cNvPicPr>
          <p:nvPr/>
        </p:nvPicPr>
        <p:blipFill>
          <a:blip r:embed="rId3"/>
          <a:stretch>
            <a:fillRect/>
          </a:stretch>
        </p:blipFill>
        <p:spPr>
          <a:xfrm>
            <a:off x="6714183" y="2057400"/>
            <a:ext cx="4571428" cy="353015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8663549" cy="4351338"/>
          </a:xfrm>
          <a:prstGeom prst="rect">
            <a:avLst/>
          </a:prstGeom>
        </p:spPr>
        <p:txBody>
          <a:bodyPr>
            <a:normAutofit/>
          </a:bodyPr>
          <a:lstStyle/>
          <a:p>
            <a:pPr>
              <a:lnSpc>
                <a:spcPct val="100000"/>
              </a:lnSpc>
              <a:spcBef>
                <a:spcPts val="1400"/>
              </a:spcBef>
            </a:pPr>
            <a:r>
              <a:rPr lang="en-US" sz="2200" dirty="0"/>
              <a:t>Launch Site </a:t>
            </a:r>
            <a:r>
              <a:rPr lang="en-US" sz="2200" dirty="0">
                <a:solidFill>
                  <a:schemeClr val="accent3">
                    <a:lumMod val="25000"/>
                  </a:schemeClr>
                </a:solidFill>
                <a:latin typeface="Abadi" panose="020B0604020104020204" pitchFamily="34" charset="0"/>
              </a:rPr>
              <a:t>The tree classifier has the best score for training fit model</a:t>
            </a:r>
          </a:p>
          <a:p>
            <a:pPr>
              <a:lnSpc>
                <a:spcPct val="100000"/>
              </a:lnSpc>
              <a:spcBef>
                <a:spcPts val="1400"/>
              </a:spcBef>
            </a:pPr>
            <a:r>
              <a:rPr lang="en-CA" sz="2200" dirty="0">
                <a:solidFill>
                  <a:schemeClr val="accent3">
                    <a:lumMod val="25000"/>
                  </a:schemeClr>
                </a:solidFill>
                <a:latin typeface="Abadi" panose="020B0604020104020204" pitchFamily="34" charset="0"/>
              </a:rPr>
              <a:t>There is more chance for the orbits of ES-L1, GEO, HEO and SSO rather than other orbits to land successfully</a:t>
            </a:r>
          </a:p>
          <a:p>
            <a:pPr>
              <a:lnSpc>
                <a:spcPct val="100000"/>
              </a:lnSpc>
              <a:spcBef>
                <a:spcPts val="1400"/>
              </a:spcBef>
            </a:pPr>
            <a:r>
              <a:rPr lang="en-US" sz="2400" dirty="0"/>
              <a:t>The higher the payload mass the greater probability to land successfully</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t>The more Flight Number the higher chance of successful landing at the</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654622" y="1412642"/>
            <a:ext cx="11049697" cy="5445358"/>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000" dirty="0">
                <a:solidFill>
                  <a:srgbClr val="0B49CB"/>
                </a:solidFill>
                <a:latin typeface="Abadi"/>
              </a:rPr>
              <a:t>Executive Summary</a:t>
            </a:r>
          </a:p>
          <a:p>
            <a:pPr>
              <a:lnSpc>
                <a:spcPct val="120000"/>
              </a:lnSpc>
              <a:spcBef>
                <a:spcPts val="1400"/>
              </a:spcBef>
            </a:pPr>
            <a:r>
              <a:rPr lang="en-US" sz="2000" dirty="0">
                <a:solidFill>
                  <a:schemeClr val="accent3">
                    <a:lumMod val="25000"/>
                  </a:schemeClr>
                </a:solidFill>
                <a:latin typeface="Abadi"/>
              </a:rPr>
              <a:t>Data collection methodology:</a:t>
            </a:r>
          </a:p>
          <a:p>
            <a:pPr lvl="1">
              <a:lnSpc>
                <a:spcPct val="120000"/>
              </a:lnSpc>
              <a:spcBef>
                <a:spcPts val="1400"/>
              </a:spcBef>
            </a:pPr>
            <a:r>
              <a:rPr lang="en-US" sz="1800" dirty="0">
                <a:solidFill>
                  <a:schemeClr val="bg2">
                    <a:lumMod val="50000"/>
                  </a:schemeClr>
                </a:solidFill>
                <a:latin typeface="Abadi"/>
              </a:rPr>
              <a:t>Data was collected from web scraping and using SpaceX API (open sources website)</a:t>
            </a:r>
          </a:p>
          <a:p>
            <a:pPr>
              <a:lnSpc>
                <a:spcPct val="120000"/>
              </a:lnSpc>
              <a:spcBef>
                <a:spcPts val="1400"/>
              </a:spcBef>
            </a:pPr>
            <a:r>
              <a:rPr lang="en-US" sz="2000" dirty="0">
                <a:solidFill>
                  <a:schemeClr val="accent3">
                    <a:lumMod val="25000"/>
                  </a:schemeClr>
                </a:solidFill>
                <a:latin typeface="Abadi"/>
              </a:rPr>
              <a:t>Perform data wrangling</a:t>
            </a:r>
          </a:p>
          <a:p>
            <a:pPr lvl="1">
              <a:lnSpc>
                <a:spcPct val="120000"/>
              </a:lnSpc>
              <a:spcBef>
                <a:spcPts val="1400"/>
              </a:spcBef>
            </a:pPr>
            <a:r>
              <a:rPr lang="en-US" sz="1800" dirty="0">
                <a:solidFill>
                  <a:schemeClr val="bg2">
                    <a:lumMod val="50000"/>
                  </a:schemeClr>
                </a:solidFill>
                <a:latin typeface="Abadi"/>
              </a:rPr>
              <a:t>Categorical features converted to numerical by one hot encoding technique</a:t>
            </a:r>
          </a:p>
          <a:p>
            <a:pPr lvl="1">
              <a:lnSpc>
                <a:spcPct val="120000"/>
              </a:lnSpc>
              <a:spcBef>
                <a:spcPts val="1400"/>
              </a:spcBef>
            </a:pPr>
            <a:r>
              <a:rPr lang="en-US" sz="1800" dirty="0">
                <a:solidFill>
                  <a:schemeClr val="bg2">
                    <a:lumMod val="50000"/>
                  </a:schemeClr>
                </a:solidFill>
                <a:latin typeface="Abadi"/>
              </a:rPr>
              <a:t>Filling the missed value and removing outliers' data</a:t>
            </a:r>
          </a:p>
          <a:p>
            <a:pPr lvl="1">
              <a:lnSpc>
                <a:spcPct val="120000"/>
              </a:lnSpc>
              <a:spcBef>
                <a:spcPts val="1400"/>
              </a:spcBef>
            </a:pPr>
            <a:r>
              <a:rPr lang="en-US" sz="1800" dirty="0">
                <a:solidFill>
                  <a:schemeClr val="bg2">
                    <a:lumMod val="50000"/>
                  </a:schemeClr>
                </a:solidFill>
                <a:latin typeface="Abadi"/>
              </a:rPr>
              <a:t>Standardize the data set before making a split for training</a:t>
            </a:r>
          </a:p>
          <a:p>
            <a:pPr>
              <a:lnSpc>
                <a:spcPct val="120000"/>
              </a:lnSpc>
              <a:spcBef>
                <a:spcPts val="1400"/>
              </a:spcBef>
            </a:pPr>
            <a:r>
              <a:rPr lang="en-US" sz="2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2000" dirty="0">
                <a:solidFill>
                  <a:schemeClr val="accent3">
                    <a:lumMod val="25000"/>
                  </a:schemeClr>
                </a:solidFill>
                <a:latin typeface="Abadi"/>
              </a:rPr>
              <a:t>Perform interactive visual analytics using Folium and </a:t>
            </a:r>
            <a:r>
              <a:rPr lang="en-US" sz="2000" dirty="0" err="1">
                <a:solidFill>
                  <a:schemeClr val="accent3">
                    <a:lumMod val="25000"/>
                  </a:schemeClr>
                </a:solidFill>
                <a:latin typeface="Abadi"/>
              </a:rPr>
              <a:t>Plotly</a:t>
            </a:r>
            <a:r>
              <a:rPr lang="en-US" sz="2000" dirty="0">
                <a:solidFill>
                  <a:schemeClr val="accent3">
                    <a:lumMod val="25000"/>
                  </a:schemeClr>
                </a:solidFill>
                <a:latin typeface="Abadi"/>
              </a:rPr>
              <a:t> Dash</a:t>
            </a:r>
          </a:p>
          <a:p>
            <a:pPr>
              <a:lnSpc>
                <a:spcPct val="120000"/>
              </a:lnSpc>
              <a:spcBef>
                <a:spcPts val="1400"/>
              </a:spcBef>
            </a:pPr>
            <a:r>
              <a:rPr lang="en-US" sz="2000" dirty="0">
                <a:solidFill>
                  <a:schemeClr val="accent3">
                    <a:lumMod val="25000"/>
                  </a:schemeClr>
                </a:solidFill>
                <a:latin typeface="Abadi"/>
              </a:rPr>
              <a:t>Perform predictive analysis using classification models</a:t>
            </a:r>
          </a:p>
          <a:p>
            <a:pPr lvl="1">
              <a:lnSpc>
                <a:spcPct val="120000"/>
              </a:lnSpc>
              <a:spcBef>
                <a:spcPts val="1400"/>
              </a:spcBef>
            </a:pPr>
            <a:r>
              <a:rPr lang="en-US" sz="1800" dirty="0">
                <a:solidFill>
                  <a:schemeClr val="bg2">
                    <a:lumMod val="50000"/>
                  </a:schemeClr>
                </a:solidFill>
                <a:latin typeface="Abadi"/>
              </a:rPr>
              <a:t>How to build, tune, and evaluate classification models</a:t>
            </a:r>
          </a:p>
          <a:p>
            <a:pPr>
              <a:lnSpc>
                <a:spcPct val="120000"/>
              </a:lnSpc>
              <a:spcBef>
                <a:spcPts val="1400"/>
              </a:spcBef>
            </a:pPr>
            <a:endParaRPr lang="en-US" sz="2000" dirty="0">
              <a:solidFill>
                <a:schemeClr val="accent3">
                  <a:lumMod val="25000"/>
                </a:schemeClr>
              </a:solidFill>
              <a:latin typeface="Abadi"/>
            </a:endParaRPr>
          </a:p>
          <a:p>
            <a:pPr>
              <a:lnSpc>
                <a:spcPct val="100000"/>
              </a:lnSpc>
              <a:spcBef>
                <a:spcPts val="1400"/>
              </a:spcBef>
            </a:pPr>
            <a:endParaRPr lang="en-US" sz="500" dirty="0">
              <a:solidFill>
                <a:schemeClr val="accent3">
                  <a:lumMod val="25000"/>
                </a:schemeClr>
              </a:solidFill>
              <a:latin typeface="Abadi"/>
            </a:endParaRPr>
          </a:p>
          <a:p>
            <a:pPr>
              <a:lnSpc>
                <a:spcPct val="100000"/>
              </a:lnSpc>
              <a:spcBef>
                <a:spcPts val="1400"/>
              </a:spcBef>
            </a:pPr>
            <a:endParaRPr lang="en-US" sz="500" dirty="0">
              <a:solidFill>
                <a:schemeClr val="accent3">
                  <a:lumMod val="25000"/>
                </a:schemeClr>
              </a:solidFill>
              <a:latin typeface="Abadi"/>
            </a:endParaRPr>
          </a:p>
          <a:p>
            <a:pPr>
              <a:lnSpc>
                <a:spcPct val="100000"/>
              </a:lnSpc>
              <a:spcBef>
                <a:spcPts val="1400"/>
              </a:spcBef>
            </a:pPr>
            <a:endParaRPr lang="en-US" sz="500" dirty="0">
              <a:solidFill>
                <a:schemeClr val="accent3">
                  <a:lumMod val="25000"/>
                </a:schemeClr>
              </a:solidFill>
              <a:latin typeface="Abadi"/>
            </a:endParaRPr>
          </a:p>
          <a:p>
            <a:pPr>
              <a:lnSpc>
                <a:spcPct val="100000"/>
              </a:lnSpc>
              <a:spcBef>
                <a:spcPts val="1400"/>
              </a:spcBef>
            </a:pPr>
            <a:endParaRPr lang="en-US" sz="5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50910" y="1493520"/>
            <a:ext cx="12039209" cy="5090160"/>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sets were collected by using a library of “get request” to the SpaceX API</a:t>
            </a:r>
          </a:p>
          <a:p>
            <a:pPr>
              <a:lnSpc>
                <a:spcPct val="100000"/>
              </a:lnSpc>
              <a:spcBef>
                <a:spcPts val="1400"/>
              </a:spcBef>
            </a:pPr>
            <a:r>
              <a:rPr lang="en-US" sz="2200" dirty="0">
                <a:solidFill>
                  <a:schemeClr val="accent3">
                    <a:lumMod val="25000"/>
                  </a:schemeClr>
                </a:solidFill>
                <a:latin typeface="Abadi" panose="020B0604020104020204" pitchFamily="34" charset="0"/>
              </a:rPr>
              <a:t>We as a client connect to web service by API and the data as output transmit in the JSON format</a:t>
            </a:r>
          </a:p>
          <a:p>
            <a:pPr>
              <a:lnSpc>
                <a:spcPct val="100000"/>
              </a:lnSpc>
              <a:spcBef>
                <a:spcPts val="1400"/>
              </a:spcBef>
            </a:pPr>
            <a:r>
              <a:rPr lang="en-US" sz="2200" dirty="0">
                <a:solidFill>
                  <a:schemeClr val="accent3">
                    <a:lumMod val="25000"/>
                  </a:schemeClr>
                </a:solidFill>
                <a:latin typeface="Abadi" panose="020B0604020104020204" pitchFamily="34" charset="0"/>
              </a:rPr>
              <a:t>It is needed to transform datatype from JSON to data frame by using Pandas</a:t>
            </a:r>
          </a:p>
          <a:p>
            <a:pPr>
              <a:lnSpc>
                <a:spcPct val="100000"/>
              </a:lnSpc>
              <a:spcBef>
                <a:spcPts val="1400"/>
              </a:spcBef>
            </a:pPr>
            <a:r>
              <a:rPr lang="en-US" sz="2200" dirty="0">
                <a:solidFill>
                  <a:schemeClr val="accent3">
                    <a:lumMod val="25000"/>
                  </a:schemeClr>
                </a:solidFill>
                <a:latin typeface="Abadi" panose="020B0604020104020204" pitchFamily="34" charset="0"/>
              </a:rPr>
              <a:t>Regarding domain knowledge we can take the subset of the data frame</a:t>
            </a:r>
          </a:p>
          <a:p>
            <a:pPr>
              <a:lnSpc>
                <a:spcPct val="100000"/>
              </a:lnSpc>
              <a:spcBef>
                <a:spcPts val="1400"/>
              </a:spcBef>
            </a:pPr>
            <a:r>
              <a:rPr lang="en-US" sz="2200" dirty="0">
                <a:solidFill>
                  <a:schemeClr val="accent3">
                    <a:lumMod val="25000"/>
                  </a:schemeClr>
                </a:solidFill>
                <a:latin typeface="Abadi" panose="020B0604020104020204" pitchFamily="34" charset="0"/>
              </a:rPr>
              <a:t>Explore new datasets to understand each column</a:t>
            </a:r>
          </a:p>
          <a:p>
            <a:pPr>
              <a:lnSpc>
                <a:spcPct val="100000"/>
              </a:lnSpc>
              <a:spcBef>
                <a:spcPts val="1400"/>
              </a:spcBef>
            </a:pPr>
            <a:r>
              <a:rPr lang="en-US" sz="2200" dirty="0">
                <a:solidFill>
                  <a:schemeClr val="accent3">
                    <a:lumMod val="25000"/>
                  </a:schemeClr>
                </a:solidFill>
                <a:latin typeface="Abadi" panose="020B0604020104020204" pitchFamily="34" charset="0"/>
              </a:rPr>
              <a:t>Regarding domain knowledge we will remove rows with multiple cores and payloads</a:t>
            </a:r>
          </a:p>
          <a:p>
            <a:pPr>
              <a:lnSpc>
                <a:spcPct val="100000"/>
              </a:lnSpc>
              <a:spcBef>
                <a:spcPts val="1400"/>
              </a:spcBef>
            </a:pPr>
            <a:r>
              <a:rPr lang="en-US" sz="2200" dirty="0">
                <a:solidFill>
                  <a:schemeClr val="accent3">
                    <a:lumMod val="25000"/>
                  </a:schemeClr>
                </a:solidFill>
                <a:latin typeface="Abadi" panose="020B0604020104020204" pitchFamily="34" charset="0"/>
              </a:rPr>
              <a:t>Converting the datatype of each column to Pandas format</a:t>
            </a:r>
          </a:p>
          <a:p>
            <a:pPr>
              <a:lnSpc>
                <a:spcPct val="100000"/>
              </a:lnSpc>
              <a:spcBef>
                <a:spcPts val="1400"/>
              </a:spcBef>
            </a:pPr>
            <a:r>
              <a:rPr lang="en-US" sz="2200" dirty="0">
                <a:solidFill>
                  <a:schemeClr val="accent3">
                    <a:lumMod val="25000"/>
                  </a:schemeClr>
                </a:solidFill>
                <a:latin typeface="Abadi" panose="020B0604020104020204" pitchFamily="34" charset="0"/>
              </a:rPr>
              <a:t>Extracting new dataset from the previous data frame</a:t>
            </a:r>
          </a:p>
          <a:p>
            <a:pPr>
              <a:lnSpc>
                <a:spcPct val="100000"/>
              </a:lnSpc>
              <a:spcBef>
                <a:spcPts val="1400"/>
              </a:spcBef>
            </a:pPr>
            <a:r>
              <a:rPr lang="en-US" sz="2200" dirty="0">
                <a:solidFill>
                  <a:schemeClr val="accent3">
                    <a:lumMod val="25000"/>
                  </a:schemeClr>
                </a:solidFill>
                <a:latin typeface="Abadi" panose="020B0604020104020204" pitchFamily="34" charset="0"/>
              </a:rPr>
              <a:t>Data collection from web scraping from </a:t>
            </a:r>
            <a:r>
              <a:rPr lang="en-US" sz="2200" dirty="0" err="1">
                <a:solidFill>
                  <a:schemeClr val="accent3">
                    <a:lumMod val="25000"/>
                  </a:schemeClr>
                </a:solidFill>
                <a:latin typeface="Abadi" panose="020B0604020104020204" pitchFamily="34" charset="0"/>
              </a:rPr>
              <a:t>wikipedia</a:t>
            </a:r>
            <a:r>
              <a:rPr lang="en-US" sz="2200" dirty="0">
                <a:solidFill>
                  <a:schemeClr val="accent3">
                    <a:lumMod val="25000"/>
                  </a:schemeClr>
                </a:solidFill>
                <a:latin typeface="Abadi" panose="020B0604020104020204" pitchFamily="34" charset="0"/>
              </a:rPr>
              <a: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778818" cy="4771479"/>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GitHub URL of the completed SpaceX API: </a:t>
            </a:r>
            <a:r>
              <a:rPr lang="en-US" sz="2200" dirty="0">
                <a:solidFill>
                  <a:schemeClr val="accent3">
                    <a:lumMod val="25000"/>
                  </a:schemeClr>
                </a:solidFill>
                <a:latin typeface="Abadi" panose="020B0604020104020204" pitchFamily="34" charset="0"/>
                <a:hlinkClick r:id="rId3" action="ppaction://hlinksldjump"/>
              </a:rPr>
              <a:t>https://github.com/saharzare/Initial_Projects/blob/main/spacex_Falcon9-API.ipynb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93FC6CBD-9633-3989-0F3E-E7C3ACAFFA0D}"/>
              </a:ext>
            </a:extLst>
          </p:cNvPr>
          <p:cNvPicPr>
            <a:picLocks noChangeAspect="1"/>
          </p:cNvPicPr>
          <p:nvPr/>
        </p:nvPicPr>
        <p:blipFill>
          <a:blip r:embed="rId4"/>
          <a:stretch>
            <a:fillRect/>
          </a:stretch>
        </p:blipFill>
        <p:spPr>
          <a:xfrm>
            <a:off x="5923894" y="1863452"/>
            <a:ext cx="5765186" cy="470031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GitHub URL of the completed web scraping notebook: </a:t>
            </a:r>
            <a:r>
              <a:rPr lang="en-US" sz="2200" dirty="0">
                <a:solidFill>
                  <a:schemeClr val="accent3">
                    <a:lumMod val="25000"/>
                  </a:schemeClr>
                </a:solidFill>
                <a:latin typeface="Abadi" panose="020B0604020104020204" pitchFamily="34" charset="0"/>
                <a:hlinkClick r:id="rId3" action="ppaction://hlinksldjump"/>
              </a:rPr>
              <a:t>https://github.com/saharzare/Initial_Projects/blob/main/spacex_Falcon9-webScraping.ipynb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288280" y="1792288"/>
            <a:ext cx="6431279" cy="485235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pic>
        <p:nvPicPr>
          <p:cNvPr id="7" name="Picture 6">
            <a:extLst>
              <a:ext uri="{FF2B5EF4-FFF2-40B4-BE49-F238E27FC236}">
                <a16:creationId xmlns:a16="http://schemas.microsoft.com/office/drawing/2014/main" id="{CE300EAB-3A7D-97DE-0644-E8DAF37B908A}"/>
              </a:ext>
            </a:extLst>
          </p:cNvPr>
          <p:cNvPicPr>
            <a:picLocks noChangeAspect="1"/>
          </p:cNvPicPr>
          <p:nvPr/>
        </p:nvPicPr>
        <p:blipFill>
          <a:blip r:embed="rId4"/>
          <a:stretch>
            <a:fillRect/>
          </a:stretch>
        </p:blipFill>
        <p:spPr>
          <a:xfrm>
            <a:off x="5279669" y="1792288"/>
            <a:ext cx="6431279" cy="4852351"/>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microsoft.com/office/2006/documentManagement/types"/>
    <ds:schemaRef ds:uri="f80a141d-92ca-4d3d-9308-f7e7b1d44ce8"/>
    <ds:schemaRef ds:uri="http://purl.org/dc/terms/"/>
    <ds:schemaRef ds:uri="http://www.w3.org/XML/1998/namespace"/>
    <ds:schemaRef ds:uri="http://schemas.microsoft.com/office/infopath/2007/PartnerControls"/>
    <ds:schemaRef ds:uri="http://purl.org/dc/elements/1.1/"/>
    <ds:schemaRef ds:uri="http://purl.org/dc/dcmitype/"/>
    <ds:schemaRef ds:uri="http://schemas.openxmlformats.org/package/2006/metadata/core-properties"/>
    <ds:schemaRef ds:uri="155be751-a274-42e8-93fb-f39d3b9bccc8"/>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3407</TotalTime>
  <Words>1874</Words>
  <Application>Microsoft Office PowerPoint</Application>
  <PresentationFormat>Widescreen</PresentationFormat>
  <Paragraphs>231</Paragraphs>
  <Slides>44</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ZARE SAHAR</cp:lastModifiedBy>
  <cp:revision>214</cp:revision>
  <dcterms:created xsi:type="dcterms:W3CDTF">2021-04-29T18:58:34Z</dcterms:created>
  <dcterms:modified xsi:type="dcterms:W3CDTF">2023-03-06T16:04:37Z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